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0" r:id="rId2"/>
    <p:sldId id="293" r:id="rId3"/>
    <p:sldId id="257" r:id="rId4"/>
    <p:sldId id="258" r:id="rId5"/>
    <p:sldId id="259" r:id="rId6"/>
    <p:sldId id="294" r:id="rId7"/>
    <p:sldId id="262" r:id="rId8"/>
    <p:sldId id="263" r:id="rId9"/>
    <p:sldId id="295" r:id="rId10"/>
    <p:sldId id="265" r:id="rId11"/>
    <p:sldId id="266" r:id="rId12"/>
    <p:sldId id="296" r:id="rId13"/>
    <p:sldId id="270" r:id="rId14"/>
    <p:sldId id="271" r:id="rId15"/>
    <p:sldId id="297" r:id="rId16"/>
    <p:sldId id="268" r:id="rId17"/>
    <p:sldId id="269" r:id="rId18"/>
    <p:sldId id="272" r:id="rId19"/>
    <p:sldId id="298" r:id="rId20"/>
    <p:sldId id="277" r:id="rId21"/>
    <p:sldId id="273" r:id="rId22"/>
    <p:sldId id="274" r:id="rId23"/>
    <p:sldId id="299" r:id="rId24"/>
    <p:sldId id="280" r:id="rId25"/>
    <p:sldId id="281" r:id="rId26"/>
    <p:sldId id="300" r:id="rId27"/>
    <p:sldId id="282" r:id="rId28"/>
    <p:sldId id="283" r:id="rId29"/>
    <p:sldId id="301" r:id="rId30"/>
    <p:sldId id="284" r:id="rId31"/>
    <p:sldId id="285" r:id="rId32"/>
    <p:sldId id="302" r:id="rId33"/>
    <p:sldId id="286" r:id="rId34"/>
    <p:sldId id="287" r:id="rId35"/>
    <p:sldId id="288" r:id="rId36"/>
    <p:sldId id="304" r:id="rId37"/>
    <p:sldId id="289" r:id="rId38"/>
    <p:sldId id="290"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22" d="100"/>
          <a:sy n="122" d="100"/>
        </p:scale>
        <p:origin x="-7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3179D-1A44-4A2C-A9DA-B868D431F4ED}" type="datetimeFigureOut">
              <a:rPr lang="en-US" smtClean="0"/>
              <a:pPr/>
              <a:t>12/31/2024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984FD-FA1A-46D9-AF1F-4ECC31D91B6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45C4B-1F2B-41E1-8519-E8657869B016}" type="datetimeFigureOut">
              <a:rPr lang="en-US" smtClean="0"/>
              <a:pPr/>
              <a:t>12/31/2024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9DA7F-27BE-4333-AB4C-43FFF1B579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45C4B-1F2B-41E1-8519-E8657869B016}" type="datetimeFigureOut">
              <a:rPr lang="en-US" smtClean="0"/>
              <a:pPr/>
              <a:t>12/31/2024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9DA7F-27BE-4333-AB4C-43FFF1B579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noAutofit/>
          </a:bodyPr>
          <a:lstStyle/>
          <a:p>
            <a:r>
              <a:rPr lang="en-US" sz="4800" dirty="0" smtClean="0"/>
              <a:t/>
            </a:r>
            <a:br>
              <a:rPr lang="en-US" sz="4800" dirty="0" smtClean="0"/>
            </a:br>
            <a:r>
              <a:rPr lang="en-US" sz="4800" dirty="0" smtClean="0">
                <a:solidFill>
                  <a:srgbClr val="00B050"/>
                </a:solidFill>
              </a:rPr>
              <a:t>ELECTRIC TRAINING CENTRE</a:t>
            </a:r>
            <a:br>
              <a:rPr lang="en-US" sz="4800" dirty="0" smtClean="0">
                <a:solidFill>
                  <a:srgbClr val="00B050"/>
                </a:solidFill>
              </a:rPr>
            </a:br>
            <a:r>
              <a:rPr lang="en-US" sz="4800" dirty="0" smtClean="0">
                <a:solidFill>
                  <a:srgbClr val="00B050"/>
                </a:solidFill>
              </a:rPr>
              <a:t>GHAZIABAD</a:t>
            </a:r>
            <a:endParaRPr lang="en-US" sz="4800" dirty="0">
              <a:solidFill>
                <a:srgbClr val="00B050"/>
              </a:solidFill>
            </a:endParaRPr>
          </a:p>
        </p:txBody>
      </p:sp>
      <p:sp>
        <p:nvSpPr>
          <p:cNvPr id="3" name="Subtitle 2"/>
          <p:cNvSpPr>
            <a:spLocks noGrp="1"/>
          </p:cNvSpPr>
          <p:nvPr>
            <p:ph type="subTitle" idx="1"/>
          </p:nvPr>
        </p:nvSpPr>
        <p:spPr/>
        <p:txBody>
          <a:bodyPr/>
          <a:lstStyle/>
          <a:p>
            <a:r>
              <a:rPr lang="en-US" dirty="0" smtClean="0">
                <a:solidFill>
                  <a:srgbClr val="FF0000"/>
                </a:solidFill>
              </a:rPr>
              <a:t>SPEEDOMETER DATA ANALYSIS </a:t>
            </a:r>
            <a:br>
              <a:rPr lang="en-US" dirty="0" smtClean="0">
                <a:solidFill>
                  <a:srgbClr val="FF0000"/>
                </a:solidFill>
              </a:rPr>
            </a:br>
            <a:r>
              <a:rPr lang="en-US" dirty="0" smtClean="0">
                <a:solidFill>
                  <a:srgbClr val="FF0000"/>
                </a:solidFill>
              </a:rPr>
              <a:t>UMB DIVISION</a:t>
            </a:r>
            <a:endParaRPr lang="en-US" dirty="0">
              <a:solidFill>
                <a:srgbClr val="FF0000"/>
              </a:solidFill>
            </a:endParaRPr>
          </a:p>
        </p:txBody>
      </p:sp>
      <p:pic>
        <p:nvPicPr>
          <p:cNvPr id="30722" name="Picture 2" descr="C:\Users\PRINCIPAL_ETC_GZB\Pictures\logo.jpg2.jpg"/>
          <p:cNvPicPr>
            <a:picLocks noChangeAspect="1" noChangeArrowheads="1"/>
          </p:cNvPicPr>
          <p:nvPr/>
        </p:nvPicPr>
        <p:blipFill>
          <a:blip r:embed="rId2"/>
          <a:srcRect/>
          <a:stretch>
            <a:fillRect/>
          </a:stretch>
        </p:blipFill>
        <p:spPr bwMode="auto">
          <a:xfrm>
            <a:off x="0" y="0"/>
            <a:ext cx="2419350" cy="1314450"/>
          </a:xfrm>
          <a:prstGeom prst="rect">
            <a:avLst/>
          </a:prstGeom>
          <a:noFill/>
        </p:spPr>
      </p:pic>
      <p:pic>
        <p:nvPicPr>
          <p:cNvPr id="5" name="Picture 4" descr="ETC"/>
          <p:cNvPicPr>
            <a:picLocks noChangeAspect="1" noChangeArrowheads="1"/>
          </p:cNvPicPr>
          <p:nvPr/>
        </p:nvPicPr>
        <p:blipFill>
          <a:blip r:embed="rId3"/>
          <a:srcRect/>
          <a:stretch>
            <a:fillRect/>
          </a:stretch>
        </p:blipFill>
        <p:spPr bwMode="auto">
          <a:xfrm>
            <a:off x="7467600" y="381000"/>
            <a:ext cx="1143000" cy="1143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97292" y="381000"/>
            <a:ext cx="7688779" cy="425093"/>
          </a:xfrm>
          <a:prstGeom prst="rect">
            <a:avLst/>
          </a:prstGeom>
        </p:spPr>
        <p:txBody>
          <a:bodyPr vert="horz" wrap="square" lIns="0" tIns="9502" rIns="0" bIns="0" rtlCol="0">
            <a:spAutoFit/>
          </a:bodyPr>
          <a:lstStyle/>
          <a:p>
            <a:pPr marL="9502">
              <a:spcBef>
                <a:spcPts val="75"/>
              </a:spcBef>
            </a:pPr>
            <a:r>
              <a:rPr sz="2700" b="1" dirty="0">
                <a:solidFill>
                  <a:srgbClr val="1154CC"/>
                </a:solidFill>
                <a:latin typeface="Calibri"/>
                <a:cs typeface="Calibri"/>
              </a:rPr>
              <a:t>SPEEDOMETER</a:t>
            </a:r>
            <a:r>
              <a:rPr sz="2700" b="1" spc="-71" dirty="0">
                <a:solidFill>
                  <a:srgbClr val="1154CC"/>
                </a:solidFill>
                <a:latin typeface="Calibri"/>
                <a:cs typeface="Calibri"/>
              </a:rPr>
              <a:t> </a:t>
            </a:r>
            <a:r>
              <a:rPr sz="2700" b="1" spc="-75">
                <a:solidFill>
                  <a:srgbClr val="1154CC"/>
                </a:solidFill>
                <a:latin typeface="Calibri"/>
                <a:cs typeface="Calibri"/>
              </a:rPr>
              <a:t>DATA</a:t>
            </a:r>
            <a:r>
              <a:rPr sz="2700" b="1" spc="-11">
                <a:solidFill>
                  <a:srgbClr val="1154CC"/>
                </a:solidFill>
                <a:latin typeface="Calibri"/>
                <a:cs typeface="Calibri"/>
              </a:rPr>
              <a:t> </a:t>
            </a:r>
            <a:r>
              <a:rPr sz="2700" b="1" spc="-7" smtClean="0">
                <a:solidFill>
                  <a:srgbClr val="1154CC"/>
                </a:solidFill>
                <a:latin typeface="Calibri"/>
                <a:cs typeface="Calibri"/>
              </a:rPr>
              <a:t>ANALYSIS</a:t>
            </a:r>
            <a:r>
              <a:rPr lang="en-US" sz="2700" b="1" spc="-7" dirty="0" smtClean="0">
                <a:solidFill>
                  <a:srgbClr val="1154CC"/>
                </a:solidFill>
                <a:latin typeface="Calibri"/>
                <a:cs typeface="Calibri"/>
              </a:rPr>
              <a:t>-3</a:t>
            </a:r>
            <a:endParaRPr sz="2700">
              <a:latin typeface="Calibri"/>
              <a:cs typeface="Calibri"/>
            </a:endParaRPr>
          </a:p>
        </p:txBody>
      </p:sp>
      <p:sp>
        <p:nvSpPr>
          <p:cNvPr id="4" name="object 4"/>
          <p:cNvSpPr txBox="1"/>
          <p:nvPr/>
        </p:nvSpPr>
        <p:spPr>
          <a:xfrm>
            <a:off x="584872" y="962856"/>
            <a:ext cx="2141564"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Journey</a:t>
            </a:r>
            <a:r>
              <a:rPr sz="1000" spc="-56" dirty="0">
                <a:latin typeface="Calibri"/>
                <a:cs typeface="Calibri"/>
              </a:rPr>
              <a:t> </a:t>
            </a:r>
            <a:r>
              <a:rPr sz="1000" dirty="0">
                <a:latin typeface="Calibri"/>
                <a:cs typeface="Calibri"/>
              </a:rPr>
              <a:t>Date:</a:t>
            </a:r>
            <a:r>
              <a:rPr sz="1000" spc="-52" dirty="0">
                <a:latin typeface="Calibri"/>
                <a:cs typeface="Calibri"/>
              </a:rPr>
              <a:t> </a:t>
            </a:r>
            <a:r>
              <a:rPr sz="1000" b="1" spc="-7" dirty="0">
                <a:latin typeface="Calibri"/>
                <a:cs typeface="Calibri"/>
              </a:rPr>
              <a:t>12/12/24</a:t>
            </a:r>
            <a:endParaRPr sz="1000">
              <a:latin typeface="Calibri"/>
              <a:cs typeface="Calibri"/>
            </a:endParaRPr>
          </a:p>
          <a:p>
            <a:pPr marL="9502">
              <a:spcBef>
                <a:spcPts val="284"/>
              </a:spcBef>
            </a:pPr>
            <a:r>
              <a:rPr sz="1000" dirty="0">
                <a:latin typeface="Calibri"/>
                <a:cs typeface="Calibri"/>
              </a:rPr>
              <a:t>LP</a:t>
            </a:r>
            <a:r>
              <a:rPr sz="1000" spc="-26" dirty="0">
                <a:latin typeface="Calibri"/>
                <a:cs typeface="Calibri"/>
              </a:rPr>
              <a:t> </a:t>
            </a:r>
            <a:r>
              <a:rPr sz="1000" spc="-7" dirty="0">
                <a:latin typeface="Calibri"/>
                <a:cs typeface="Calibri"/>
              </a:rPr>
              <a:t>Name/Desig</a:t>
            </a:r>
            <a:r>
              <a:rPr sz="1000" spc="-7">
                <a:latin typeface="Calibri"/>
                <a:cs typeface="Calibri"/>
              </a:rPr>
              <a:t>:</a:t>
            </a:r>
            <a:r>
              <a:rPr sz="1000" spc="-22">
                <a:latin typeface="Calibri"/>
                <a:cs typeface="Calibri"/>
              </a:rPr>
              <a:t> </a:t>
            </a:r>
            <a:endParaRPr sz="1000">
              <a:latin typeface="Calibri"/>
              <a:cs typeface="Calibri"/>
            </a:endParaRPr>
          </a:p>
          <a:p>
            <a:pPr marL="9502">
              <a:spcBef>
                <a:spcPts val="292"/>
              </a:spcBef>
            </a:pPr>
            <a:r>
              <a:rPr sz="1000" spc="-19" dirty="0">
                <a:latin typeface="Calibri"/>
                <a:cs typeface="Calibri"/>
              </a:rPr>
              <a:t>Train</a:t>
            </a:r>
            <a:r>
              <a:rPr sz="1000" spc="-26" dirty="0">
                <a:latin typeface="Calibri"/>
                <a:cs typeface="Calibri"/>
              </a:rPr>
              <a:t> </a:t>
            </a:r>
            <a:r>
              <a:rPr sz="1000" dirty="0">
                <a:latin typeface="Calibri"/>
                <a:cs typeface="Calibri"/>
              </a:rPr>
              <a:t>No.</a:t>
            </a:r>
            <a:r>
              <a:rPr sz="1000" spc="-26" dirty="0">
                <a:latin typeface="Calibri"/>
                <a:cs typeface="Calibri"/>
              </a:rPr>
              <a:t> </a:t>
            </a:r>
            <a:r>
              <a:rPr sz="1000" b="1" dirty="0">
                <a:latin typeface="Calibri"/>
                <a:cs typeface="Calibri"/>
              </a:rPr>
              <a:t>K</a:t>
            </a:r>
            <a:r>
              <a:rPr sz="1000" b="1" spc="-26" dirty="0">
                <a:latin typeface="Calibri"/>
                <a:cs typeface="Calibri"/>
              </a:rPr>
              <a:t> </a:t>
            </a:r>
            <a:r>
              <a:rPr sz="1000" b="1" dirty="0">
                <a:latin typeface="Calibri"/>
                <a:cs typeface="Calibri"/>
              </a:rPr>
              <a:t>BTPN</a:t>
            </a:r>
            <a:r>
              <a:rPr sz="1000" b="1" spc="-26" dirty="0">
                <a:latin typeface="Calibri"/>
                <a:cs typeface="Calibri"/>
              </a:rPr>
              <a:t> </a:t>
            </a:r>
            <a:r>
              <a:rPr sz="1000" b="1" dirty="0">
                <a:latin typeface="Calibri"/>
                <a:cs typeface="Calibri"/>
              </a:rPr>
              <a:t>(GOODS/E</a:t>
            </a:r>
            <a:r>
              <a:rPr sz="1000" b="1" spc="-26" dirty="0">
                <a:latin typeface="Calibri"/>
                <a:cs typeface="Calibri"/>
              </a:rPr>
              <a:t> </a:t>
            </a:r>
            <a:r>
              <a:rPr sz="1000" b="1" spc="-7" dirty="0">
                <a:latin typeface="Calibri"/>
                <a:cs typeface="Calibri"/>
              </a:rPr>
              <a:t>(CONV))</a:t>
            </a:r>
            <a:endParaRPr sz="1000">
              <a:latin typeface="Calibri"/>
              <a:cs typeface="Calibri"/>
            </a:endParaRPr>
          </a:p>
          <a:p>
            <a:pPr marL="9502">
              <a:spcBef>
                <a:spcPts val="243"/>
              </a:spcBef>
            </a:pPr>
            <a:r>
              <a:rPr sz="1000" spc="-7" dirty="0">
                <a:latin typeface="Calibri"/>
                <a:cs typeface="Calibri"/>
              </a:rPr>
              <a:t>Remarks:</a:t>
            </a:r>
            <a:endParaRPr sz="1000">
              <a:latin typeface="Calibri"/>
              <a:cs typeface="Calibri"/>
            </a:endParaRPr>
          </a:p>
        </p:txBody>
      </p:sp>
      <p:sp>
        <p:nvSpPr>
          <p:cNvPr id="5" name="object 5"/>
          <p:cNvSpPr txBox="1"/>
          <p:nvPr/>
        </p:nvSpPr>
        <p:spPr>
          <a:xfrm>
            <a:off x="3403004" y="962856"/>
            <a:ext cx="1411238"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Report</a:t>
            </a:r>
            <a:r>
              <a:rPr sz="1000" spc="-41" dirty="0">
                <a:latin typeface="Calibri"/>
                <a:cs typeface="Calibri"/>
              </a:rPr>
              <a:t> </a:t>
            </a:r>
            <a:r>
              <a:rPr sz="1000" dirty="0">
                <a:latin typeface="Calibri"/>
                <a:cs typeface="Calibri"/>
              </a:rPr>
              <a:t>ID:</a:t>
            </a:r>
            <a:r>
              <a:rPr sz="1000" spc="-37" dirty="0">
                <a:latin typeface="Calibri"/>
                <a:cs typeface="Calibri"/>
              </a:rPr>
              <a:t> </a:t>
            </a:r>
            <a:r>
              <a:rPr sz="1000" b="1" spc="-7" dirty="0">
                <a:latin typeface="Calibri"/>
                <a:cs typeface="Calibri"/>
              </a:rPr>
              <a:t>151224/1982</a:t>
            </a:r>
            <a:endParaRPr sz="1000">
              <a:latin typeface="Calibri"/>
              <a:cs typeface="Calibri"/>
            </a:endParaRPr>
          </a:p>
          <a:p>
            <a:pPr marL="9502">
              <a:spcBef>
                <a:spcPts val="284"/>
              </a:spcBef>
            </a:pPr>
            <a:r>
              <a:rPr sz="1000" dirty="0">
                <a:latin typeface="Calibri"/>
                <a:cs typeface="Calibri"/>
              </a:rPr>
              <a:t>ALP</a:t>
            </a:r>
            <a:r>
              <a:rPr sz="1000" spc="-22" dirty="0">
                <a:latin typeface="Calibri"/>
                <a:cs typeface="Calibri"/>
              </a:rPr>
              <a:t> </a:t>
            </a:r>
            <a:r>
              <a:rPr sz="1000" spc="-7" dirty="0">
                <a:latin typeface="Calibri"/>
                <a:cs typeface="Calibri"/>
              </a:rPr>
              <a:t>Name:</a:t>
            </a:r>
            <a:endParaRPr sz="1000">
              <a:latin typeface="Calibri"/>
              <a:cs typeface="Calibri"/>
            </a:endParaRPr>
          </a:p>
          <a:p>
            <a:pPr marL="9502">
              <a:spcBef>
                <a:spcPts val="292"/>
              </a:spcBef>
            </a:pPr>
            <a:r>
              <a:rPr sz="1000" dirty="0">
                <a:latin typeface="Calibri"/>
                <a:cs typeface="Calibri"/>
              </a:rPr>
              <a:t>Loco</a:t>
            </a:r>
            <a:r>
              <a:rPr sz="1000" spc="-45" dirty="0">
                <a:latin typeface="Calibri"/>
                <a:cs typeface="Calibri"/>
              </a:rPr>
              <a:t> </a:t>
            </a:r>
            <a:r>
              <a:rPr sz="1000" dirty="0">
                <a:latin typeface="Calibri"/>
                <a:cs typeface="Calibri"/>
              </a:rPr>
              <a:t>Number:</a:t>
            </a:r>
            <a:r>
              <a:rPr sz="1000" spc="-41" dirty="0">
                <a:latin typeface="Calibri"/>
                <a:cs typeface="Calibri"/>
              </a:rPr>
              <a:t> </a:t>
            </a:r>
            <a:r>
              <a:rPr sz="1000" b="1" spc="-15" dirty="0">
                <a:latin typeface="Calibri"/>
                <a:cs typeface="Calibri"/>
              </a:rPr>
              <a:t>69049</a:t>
            </a:r>
            <a:endParaRPr sz="1000">
              <a:latin typeface="Calibri"/>
              <a:cs typeface="Calibri"/>
            </a:endParaRPr>
          </a:p>
          <a:p>
            <a:pPr marL="9502">
              <a:spcBef>
                <a:spcPts val="243"/>
              </a:spcBef>
            </a:pPr>
            <a:r>
              <a:rPr sz="1000" spc="-7" dirty="0">
                <a:latin typeface="Calibri"/>
                <a:cs typeface="Calibri"/>
              </a:rPr>
              <a:t>Section:</a:t>
            </a:r>
            <a:r>
              <a:rPr sz="1000" spc="-4" dirty="0">
                <a:latin typeface="Calibri"/>
                <a:cs typeface="Calibri"/>
              </a:rPr>
              <a:t> </a:t>
            </a:r>
            <a:r>
              <a:rPr sz="1000" b="1" spc="-15" dirty="0">
                <a:latin typeface="Calibri"/>
                <a:cs typeface="Calibri"/>
              </a:rPr>
              <a:t>OTHER</a:t>
            </a:r>
            <a:endParaRPr sz="1000">
              <a:latin typeface="Calibri"/>
              <a:cs typeface="Calibri"/>
            </a:endParaRPr>
          </a:p>
        </p:txBody>
      </p:sp>
      <p:graphicFrame>
        <p:nvGraphicFramePr>
          <p:cNvPr id="6" name="object 6"/>
          <p:cNvGraphicFramePr>
            <a:graphicFrameLocks noGrp="1"/>
          </p:cNvGraphicFramePr>
          <p:nvPr/>
        </p:nvGraphicFramePr>
        <p:xfrm>
          <a:off x="542993" y="1808167"/>
          <a:ext cx="5495088" cy="1083295"/>
        </p:xfrm>
        <a:graphic>
          <a:graphicData uri="http://schemas.openxmlformats.org/drawingml/2006/table">
            <a:tbl>
              <a:tblPr firstRow="1" bandRow="1">
                <a:tableStyleId>{2D5ABB26-0587-4C30-8999-92F81FD0307C}</a:tableStyleId>
              </a:tblPr>
              <a:tblGrid>
                <a:gridCol w="2736684"/>
                <a:gridCol w="2758404"/>
              </a:tblGrid>
              <a:tr h="154753">
                <a:tc>
                  <a:txBody>
                    <a:bodyPr/>
                    <a:lstStyle/>
                    <a:p>
                      <a:pPr marL="64769">
                        <a:lnSpc>
                          <a:spcPct val="100000"/>
                        </a:lnSpc>
                        <a:spcBef>
                          <a:spcPts val="240"/>
                        </a:spcBef>
                      </a:pPr>
                      <a:r>
                        <a:rPr sz="800" dirty="0">
                          <a:latin typeface="Calibri"/>
                          <a:cs typeface="Calibri"/>
                        </a:rPr>
                        <a:t>MPS</a:t>
                      </a:r>
                      <a:r>
                        <a:rPr sz="800" spc="-20" dirty="0">
                          <a:latin typeface="Calibri"/>
                          <a:cs typeface="Calibri"/>
                        </a:rPr>
                        <a:t> </a:t>
                      </a:r>
                      <a:r>
                        <a:rPr sz="800" dirty="0">
                          <a:latin typeface="Calibri"/>
                          <a:cs typeface="Calibri"/>
                        </a:rPr>
                        <a:t>attained:</a:t>
                      </a:r>
                      <a:r>
                        <a:rPr sz="800" spc="495" dirty="0">
                          <a:latin typeface="Calibri"/>
                          <a:cs typeface="Calibri"/>
                        </a:rPr>
                        <a:t> </a:t>
                      </a:r>
                      <a:r>
                        <a:rPr sz="800" b="1" dirty="0">
                          <a:latin typeface="Calibri"/>
                          <a:cs typeface="Calibri"/>
                        </a:rPr>
                        <a:t>77</a:t>
                      </a:r>
                      <a:r>
                        <a:rPr sz="800" b="1" spc="-15" dirty="0">
                          <a:latin typeface="Calibri"/>
                          <a:cs typeface="Calibri"/>
                        </a:rPr>
                        <a:t> </a:t>
                      </a:r>
                      <a:r>
                        <a:rPr sz="800" b="1" spc="-20" dirty="0">
                          <a:latin typeface="Calibri"/>
                          <a:cs typeface="Calibri"/>
                        </a:rPr>
                        <a:t>kmph</a:t>
                      </a:r>
                      <a:endParaRPr sz="800">
                        <a:latin typeface="Calibri"/>
                        <a:cs typeface="Calibri"/>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800" spc="-10" dirty="0">
                          <a:latin typeface="Calibri"/>
                          <a:cs typeface="Calibri"/>
                        </a:rPr>
                        <a:t>Average</a:t>
                      </a:r>
                      <a:r>
                        <a:rPr sz="800" spc="-15" dirty="0">
                          <a:latin typeface="Calibri"/>
                          <a:cs typeface="Calibri"/>
                        </a:rPr>
                        <a:t> </a:t>
                      </a:r>
                      <a:r>
                        <a:rPr sz="800" dirty="0">
                          <a:latin typeface="Calibri"/>
                          <a:cs typeface="Calibri"/>
                        </a:rPr>
                        <a:t>Speed:</a:t>
                      </a:r>
                      <a:r>
                        <a:rPr sz="800" spc="120" dirty="0">
                          <a:latin typeface="Calibri"/>
                          <a:cs typeface="Calibri"/>
                        </a:rPr>
                        <a:t>  </a:t>
                      </a:r>
                      <a:r>
                        <a:rPr sz="800" b="1" dirty="0">
                          <a:latin typeface="Calibri"/>
                          <a:cs typeface="Calibri"/>
                        </a:rPr>
                        <a:t>235.13</a:t>
                      </a:r>
                      <a:r>
                        <a:rPr sz="800" b="1" spc="-5" dirty="0">
                          <a:latin typeface="Calibri"/>
                          <a:cs typeface="Calibri"/>
                        </a:rPr>
                        <a:t> </a:t>
                      </a:r>
                      <a:r>
                        <a:rPr sz="800" b="1" spc="-20" dirty="0">
                          <a:latin typeface="Calibri"/>
                          <a:cs typeface="Calibri"/>
                        </a:rPr>
                        <a:t>kmph</a:t>
                      </a:r>
                      <a:endParaRPr sz="800">
                        <a:latin typeface="Calibri"/>
                        <a:cs typeface="Calibri"/>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4346">
                <a:tc>
                  <a:txBody>
                    <a:bodyPr/>
                    <a:lstStyle/>
                    <a:p>
                      <a:pPr marL="64769">
                        <a:lnSpc>
                          <a:spcPct val="100000"/>
                        </a:lnSpc>
                        <a:spcBef>
                          <a:spcPts val="215"/>
                        </a:spcBef>
                      </a:pPr>
                      <a:r>
                        <a:rPr sz="800" spc="-20" dirty="0">
                          <a:latin typeface="Calibri"/>
                          <a:cs typeface="Calibri"/>
                        </a:rPr>
                        <a:t>Total</a:t>
                      </a:r>
                      <a:r>
                        <a:rPr sz="800" spc="-30" dirty="0">
                          <a:latin typeface="Calibri"/>
                          <a:cs typeface="Calibri"/>
                        </a:rPr>
                        <a:t> </a:t>
                      </a:r>
                      <a:r>
                        <a:rPr sz="800" dirty="0">
                          <a:latin typeface="Calibri"/>
                          <a:cs typeface="Calibri"/>
                        </a:rPr>
                        <a:t>Distance:</a:t>
                      </a:r>
                      <a:r>
                        <a:rPr sz="800" spc="465" dirty="0">
                          <a:latin typeface="Calibri"/>
                          <a:cs typeface="Calibri"/>
                        </a:rPr>
                        <a:t> </a:t>
                      </a:r>
                      <a:r>
                        <a:rPr sz="800" b="1" dirty="0">
                          <a:latin typeface="Calibri"/>
                          <a:cs typeface="Calibri"/>
                        </a:rPr>
                        <a:t>520.69</a:t>
                      </a:r>
                      <a:r>
                        <a:rPr sz="800" b="1" spc="-30" dirty="0">
                          <a:latin typeface="Calibri"/>
                          <a:cs typeface="Calibri"/>
                        </a:rPr>
                        <a:t> </a:t>
                      </a:r>
                      <a:r>
                        <a:rPr sz="800" b="1" spc="-25" dirty="0">
                          <a:latin typeface="Calibri"/>
                          <a:cs typeface="Calibri"/>
                        </a:rPr>
                        <a:t>km</a:t>
                      </a:r>
                      <a:endParaRPr sz="800">
                        <a:latin typeface="Calibri"/>
                        <a:cs typeface="Calibri"/>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800" spc="-20" dirty="0">
                          <a:latin typeface="Calibri"/>
                          <a:cs typeface="Calibri"/>
                        </a:rPr>
                        <a:t>Total </a:t>
                      </a:r>
                      <a:r>
                        <a:rPr sz="800" dirty="0">
                          <a:latin typeface="Calibri"/>
                          <a:cs typeface="Calibri"/>
                        </a:rPr>
                        <a:t>Time:</a:t>
                      </a:r>
                      <a:r>
                        <a:rPr sz="800" spc="114" dirty="0">
                          <a:latin typeface="Calibri"/>
                          <a:cs typeface="Calibri"/>
                        </a:rPr>
                        <a:t>  </a:t>
                      </a:r>
                      <a:r>
                        <a:rPr sz="800" b="1" spc="-10" dirty="0">
                          <a:latin typeface="Calibri"/>
                          <a:cs typeface="Calibri"/>
                        </a:rPr>
                        <a:t>2:12:52</a:t>
                      </a:r>
                      <a:endParaRPr sz="8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6202">
                <a:tc>
                  <a:txBody>
                    <a:bodyPr/>
                    <a:lstStyle/>
                    <a:p>
                      <a:pPr marL="64769">
                        <a:lnSpc>
                          <a:spcPts val="1435"/>
                        </a:lnSpc>
                      </a:pPr>
                      <a:r>
                        <a:rPr sz="800" dirty="0">
                          <a:latin typeface="Calibri"/>
                          <a:cs typeface="Calibri"/>
                        </a:rPr>
                        <a:t>Distance</a:t>
                      </a:r>
                      <a:r>
                        <a:rPr sz="800" spc="-30" dirty="0">
                          <a:latin typeface="Calibri"/>
                          <a:cs typeface="Calibri"/>
                        </a:rPr>
                        <a:t> </a:t>
                      </a:r>
                      <a:r>
                        <a:rPr sz="800" dirty="0">
                          <a:latin typeface="Calibri"/>
                          <a:cs typeface="Calibri"/>
                        </a:rPr>
                        <a:t>covered</a:t>
                      </a:r>
                      <a:r>
                        <a:rPr sz="800" spc="-30" dirty="0">
                          <a:latin typeface="Calibri"/>
                          <a:cs typeface="Calibri"/>
                        </a:rPr>
                        <a:t> </a:t>
                      </a:r>
                      <a:r>
                        <a:rPr sz="800" dirty="0">
                          <a:latin typeface="Calibri"/>
                          <a:cs typeface="Calibri"/>
                        </a:rPr>
                        <a:t>at</a:t>
                      </a:r>
                      <a:r>
                        <a:rPr sz="800" spc="-30" dirty="0">
                          <a:latin typeface="Calibri"/>
                          <a:cs typeface="Calibri"/>
                        </a:rPr>
                        <a:t> </a:t>
                      </a:r>
                      <a:r>
                        <a:rPr sz="800" dirty="0">
                          <a:latin typeface="Calibri"/>
                          <a:cs typeface="Calibri"/>
                        </a:rPr>
                        <a:t>near</a:t>
                      </a:r>
                      <a:r>
                        <a:rPr sz="800" spc="-30" dirty="0">
                          <a:latin typeface="Calibri"/>
                          <a:cs typeface="Calibri"/>
                        </a:rPr>
                        <a:t> </a:t>
                      </a:r>
                      <a:r>
                        <a:rPr sz="800" dirty="0">
                          <a:latin typeface="Calibri"/>
                          <a:cs typeface="Calibri"/>
                        </a:rPr>
                        <a:t>MPS:</a:t>
                      </a:r>
                      <a:r>
                        <a:rPr sz="800" spc="215" dirty="0">
                          <a:latin typeface="Calibri"/>
                          <a:cs typeface="Calibri"/>
                        </a:rPr>
                        <a:t> </a:t>
                      </a:r>
                      <a:r>
                        <a:rPr sz="800" b="1" dirty="0">
                          <a:latin typeface="Calibri"/>
                          <a:cs typeface="Calibri"/>
                        </a:rPr>
                        <a:t>28.59</a:t>
                      </a:r>
                      <a:r>
                        <a:rPr sz="800" b="1" spc="-30" dirty="0">
                          <a:latin typeface="Calibri"/>
                          <a:cs typeface="Calibri"/>
                        </a:rPr>
                        <a:t> </a:t>
                      </a:r>
                      <a:r>
                        <a:rPr sz="800" b="1" spc="-25" dirty="0">
                          <a:latin typeface="Calibri"/>
                          <a:cs typeface="Calibri"/>
                        </a:rPr>
                        <a:t>km</a:t>
                      </a:r>
                      <a:endParaRPr sz="800">
                        <a:latin typeface="Calibri"/>
                        <a:cs typeface="Calibri"/>
                      </a:endParaRPr>
                    </a:p>
                    <a:p>
                      <a:pPr marL="64769">
                        <a:lnSpc>
                          <a:spcPts val="1365"/>
                        </a:lnSpc>
                      </a:pPr>
                      <a:r>
                        <a:rPr sz="800" spc="-10" dirty="0">
                          <a:latin typeface="Calibri"/>
                          <a:cs typeface="Calibri"/>
                        </a:rPr>
                        <a:t>(speed&gt;.95xMPS)</a:t>
                      </a:r>
                      <a:endParaRPr sz="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pPr>
                      <a:r>
                        <a:rPr sz="800" dirty="0">
                          <a:latin typeface="Calibri"/>
                          <a:cs typeface="Calibri"/>
                        </a:rPr>
                        <a:t>Time</a:t>
                      </a:r>
                      <a:r>
                        <a:rPr sz="800" spc="-20" dirty="0">
                          <a:latin typeface="Calibri"/>
                          <a:cs typeface="Calibri"/>
                        </a:rPr>
                        <a:t> </a:t>
                      </a:r>
                      <a:r>
                        <a:rPr sz="800" dirty="0">
                          <a:latin typeface="Calibri"/>
                          <a:cs typeface="Calibri"/>
                        </a:rPr>
                        <a:t>Range</a:t>
                      </a:r>
                      <a:r>
                        <a:rPr sz="800" spc="-20" dirty="0">
                          <a:latin typeface="Calibri"/>
                          <a:cs typeface="Calibri"/>
                        </a:rPr>
                        <a:t> </a:t>
                      </a:r>
                      <a:r>
                        <a:rPr sz="800" dirty="0">
                          <a:latin typeface="Calibri"/>
                          <a:cs typeface="Calibri"/>
                        </a:rPr>
                        <a:t>of</a:t>
                      </a:r>
                      <a:r>
                        <a:rPr sz="800" spc="-20" dirty="0">
                          <a:latin typeface="Calibri"/>
                          <a:cs typeface="Calibri"/>
                        </a:rPr>
                        <a:t> </a:t>
                      </a:r>
                      <a:r>
                        <a:rPr sz="800" dirty="0">
                          <a:latin typeface="Calibri"/>
                          <a:cs typeface="Calibri"/>
                        </a:rPr>
                        <a:t>Analysis:</a:t>
                      </a:r>
                      <a:r>
                        <a:rPr sz="800" spc="-20" dirty="0">
                          <a:latin typeface="Calibri"/>
                          <a:cs typeface="Calibri"/>
                        </a:rPr>
                        <a:t> </a:t>
                      </a:r>
                      <a:r>
                        <a:rPr sz="800" b="1" dirty="0">
                          <a:latin typeface="Calibri"/>
                          <a:cs typeface="Calibri"/>
                        </a:rPr>
                        <a:t>6:23:40</a:t>
                      </a:r>
                      <a:r>
                        <a:rPr sz="800" b="1" spc="-15" dirty="0">
                          <a:latin typeface="Calibri"/>
                          <a:cs typeface="Calibri"/>
                        </a:rPr>
                        <a:t> </a:t>
                      </a:r>
                      <a:r>
                        <a:rPr sz="800" b="1" dirty="0">
                          <a:latin typeface="Calibri"/>
                          <a:cs typeface="Calibri"/>
                        </a:rPr>
                        <a:t>PM</a:t>
                      </a:r>
                      <a:r>
                        <a:rPr sz="800" b="1" spc="-20" dirty="0">
                          <a:latin typeface="Calibri"/>
                          <a:cs typeface="Calibri"/>
                        </a:rPr>
                        <a:t> </a:t>
                      </a:r>
                      <a:r>
                        <a:rPr sz="800" b="1" dirty="0">
                          <a:latin typeface="Calibri"/>
                          <a:cs typeface="Calibri"/>
                        </a:rPr>
                        <a:t>-</a:t>
                      </a:r>
                      <a:r>
                        <a:rPr sz="800" b="1" spc="-20" dirty="0">
                          <a:latin typeface="Calibri"/>
                          <a:cs typeface="Calibri"/>
                        </a:rPr>
                        <a:t> </a:t>
                      </a:r>
                      <a:r>
                        <a:rPr sz="800" b="1" dirty="0">
                          <a:latin typeface="Calibri"/>
                          <a:cs typeface="Calibri"/>
                        </a:rPr>
                        <a:t>8:36:38</a:t>
                      </a:r>
                      <a:r>
                        <a:rPr sz="800" b="1" spc="-20" dirty="0">
                          <a:latin typeface="Calibri"/>
                          <a:cs typeface="Calibri"/>
                        </a:rPr>
                        <a:t> </a:t>
                      </a:r>
                      <a:r>
                        <a:rPr sz="800" b="1" spc="-25" dirty="0">
                          <a:latin typeface="Calibri"/>
                          <a:cs typeface="Calibri"/>
                        </a:rPr>
                        <a:t>PM</a:t>
                      </a:r>
                      <a:endParaRPr sz="8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7245">
                <a:tc>
                  <a:txBody>
                    <a:bodyPr/>
                    <a:lstStyle/>
                    <a:p>
                      <a:pPr marL="64769">
                        <a:lnSpc>
                          <a:spcPct val="100000"/>
                        </a:lnSpc>
                        <a:spcBef>
                          <a:spcPts val="25"/>
                        </a:spcBef>
                      </a:pPr>
                      <a:r>
                        <a:rPr sz="800" dirty="0">
                          <a:latin typeface="Calibri"/>
                          <a:cs typeface="Calibri"/>
                        </a:rPr>
                        <a:t>Late</a:t>
                      </a:r>
                      <a:r>
                        <a:rPr sz="800" spc="-25" dirty="0">
                          <a:latin typeface="Calibri"/>
                          <a:cs typeface="Calibri"/>
                        </a:rPr>
                        <a:t> </a:t>
                      </a:r>
                      <a:r>
                        <a:rPr sz="800" dirty="0">
                          <a:latin typeface="Calibri"/>
                          <a:cs typeface="Calibri"/>
                        </a:rPr>
                        <a:t>Controlling:</a:t>
                      </a:r>
                      <a:r>
                        <a:rPr sz="800" spc="225" dirty="0">
                          <a:latin typeface="Calibri"/>
                          <a:cs typeface="Calibri"/>
                        </a:rPr>
                        <a:t> </a:t>
                      </a:r>
                      <a:r>
                        <a:rPr sz="800" b="1" spc="-25" dirty="0">
                          <a:latin typeface="Calibri"/>
                          <a:cs typeface="Calibri"/>
                        </a:rPr>
                        <a:t>NO</a:t>
                      </a:r>
                      <a:endParaRPr sz="800">
                        <a:latin typeface="Calibri"/>
                        <a:cs typeface="Calibri"/>
                      </a:endParaRPr>
                    </a:p>
                    <a:p>
                      <a:pPr marL="64769">
                        <a:lnSpc>
                          <a:spcPct val="100000"/>
                        </a:lnSpc>
                        <a:spcBef>
                          <a:spcPts val="210"/>
                        </a:spcBef>
                      </a:pPr>
                      <a:r>
                        <a:rPr sz="800" dirty="0">
                          <a:latin typeface="Calibri"/>
                          <a:cs typeface="Calibri"/>
                        </a:rPr>
                        <a:t>Over</a:t>
                      </a:r>
                      <a:r>
                        <a:rPr sz="800" spc="-15" dirty="0">
                          <a:latin typeface="Calibri"/>
                          <a:cs typeface="Calibri"/>
                        </a:rPr>
                        <a:t> </a:t>
                      </a:r>
                      <a:r>
                        <a:rPr sz="800" dirty="0">
                          <a:latin typeface="Calibri"/>
                          <a:cs typeface="Calibri"/>
                        </a:rPr>
                        <a:t>Speeding:</a:t>
                      </a:r>
                      <a:r>
                        <a:rPr sz="800" spc="-15" dirty="0">
                          <a:latin typeface="Calibri"/>
                          <a:cs typeface="Calibri"/>
                        </a:rPr>
                        <a:t> </a:t>
                      </a:r>
                      <a:r>
                        <a:rPr sz="800" b="1" spc="-25" dirty="0">
                          <a:latin typeface="Calibri"/>
                          <a:cs typeface="Calibri"/>
                        </a:rPr>
                        <a:t>NO</a:t>
                      </a:r>
                      <a:endParaRPr sz="800">
                        <a:latin typeface="Calibri"/>
                        <a:cs typeface="Calibri"/>
                      </a:endParaRPr>
                    </a:p>
                    <a:p>
                      <a:pPr marL="64769">
                        <a:lnSpc>
                          <a:spcPct val="100000"/>
                        </a:lnSpc>
                        <a:spcBef>
                          <a:spcPts val="210"/>
                        </a:spcBef>
                      </a:pPr>
                      <a:r>
                        <a:rPr sz="800" dirty="0">
                          <a:latin typeface="Calibri"/>
                          <a:cs typeface="Calibri"/>
                        </a:rPr>
                        <a:t>Improper</a:t>
                      </a:r>
                      <a:r>
                        <a:rPr sz="800" spc="-30" dirty="0">
                          <a:latin typeface="Calibri"/>
                          <a:cs typeface="Calibri"/>
                        </a:rPr>
                        <a:t> </a:t>
                      </a:r>
                      <a:r>
                        <a:rPr sz="800" spc="-20" dirty="0">
                          <a:latin typeface="Calibri"/>
                          <a:cs typeface="Calibri"/>
                        </a:rPr>
                        <a:t>BPT:</a:t>
                      </a:r>
                      <a:r>
                        <a:rPr sz="800" spc="-25" dirty="0">
                          <a:latin typeface="Calibri"/>
                          <a:cs typeface="Calibri"/>
                        </a:rPr>
                        <a:t> </a:t>
                      </a:r>
                      <a:r>
                        <a:rPr sz="800" b="1" dirty="0">
                          <a:latin typeface="Calibri"/>
                          <a:cs typeface="Calibri"/>
                        </a:rPr>
                        <a:t>-</a:t>
                      </a:r>
                      <a:r>
                        <a:rPr sz="800" b="1" spc="-50" dirty="0">
                          <a:latin typeface="Calibri"/>
                          <a:cs typeface="Calibri"/>
                        </a:rPr>
                        <a:t>-</a:t>
                      </a:r>
                      <a:endParaRPr sz="8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800" dirty="0">
                          <a:latin typeface="Calibri"/>
                          <a:cs typeface="Calibri"/>
                        </a:rPr>
                        <a:t>Abrupt</a:t>
                      </a:r>
                      <a:r>
                        <a:rPr sz="800" spc="-35" dirty="0">
                          <a:latin typeface="Calibri"/>
                          <a:cs typeface="Calibri"/>
                        </a:rPr>
                        <a:t> </a:t>
                      </a:r>
                      <a:r>
                        <a:rPr sz="800" dirty="0">
                          <a:latin typeface="Calibri"/>
                          <a:cs typeface="Calibri"/>
                        </a:rPr>
                        <a:t>Braking:</a:t>
                      </a:r>
                      <a:r>
                        <a:rPr sz="800" spc="-30" dirty="0">
                          <a:latin typeface="Calibri"/>
                          <a:cs typeface="Calibri"/>
                        </a:rPr>
                        <a:t> </a:t>
                      </a:r>
                      <a:r>
                        <a:rPr sz="800" b="1" spc="-25" dirty="0">
                          <a:latin typeface="Calibri"/>
                          <a:cs typeface="Calibri"/>
                        </a:rPr>
                        <a:t>NO</a:t>
                      </a:r>
                      <a:endParaRPr sz="800">
                        <a:latin typeface="Calibri"/>
                        <a:cs typeface="Calibri"/>
                      </a:endParaRPr>
                    </a:p>
                    <a:p>
                      <a:pPr marL="64769">
                        <a:lnSpc>
                          <a:spcPct val="100000"/>
                        </a:lnSpc>
                        <a:spcBef>
                          <a:spcPts val="210"/>
                        </a:spcBef>
                      </a:pPr>
                      <a:r>
                        <a:rPr sz="800" dirty="0">
                          <a:latin typeface="Calibri"/>
                          <a:cs typeface="Calibri"/>
                        </a:rPr>
                        <a:t>Poor</a:t>
                      </a:r>
                      <a:r>
                        <a:rPr sz="800" spc="-25" dirty="0">
                          <a:latin typeface="Calibri"/>
                          <a:cs typeface="Calibri"/>
                        </a:rPr>
                        <a:t> </a:t>
                      </a:r>
                      <a:r>
                        <a:rPr sz="800" dirty="0">
                          <a:latin typeface="Calibri"/>
                          <a:cs typeface="Calibri"/>
                        </a:rPr>
                        <a:t>Running:</a:t>
                      </a:r>
                      <a:r>
                        <a:rPr sz="800" spc="-25" dirty="0">
                          <a:latin typeface="Calibri"/>
                          <a:cs typeface="Calibri"/>
                        </a:rPr>
                        <a:t> </a:t>
                      </a:r>
                      <a:r>
                        <a:rPr sz="800" b="1" spc="-25" dirty="0">
                          <a:latin typeface="Calibri"/>
                          <a:cs typeface="Calibri"/>
                        </a:rPr>
                        <a:t>YES</a:t>
                      </a:r>
                      <a:endParaRPr sz="800">
                        <a:latin typeface="Calibri"/>
                        <a:cs typeface="Calibri"/>
                      </a:endParaRPr>
                    </a:p>
                    <a:p>
                      <a:pPr marL="64769">
                        <a:lnSpc>
                          <a:spcPct val="100000"/>
                        </a:lnSpc>
                        <a:spcBef>
                          <a:spcPts val="210"/>
                        </a:spcBef>
                      </a:pPr>
                      <a:r>
                        <a:rPr sz="800" dirty="0">
                          <a:latin typeface="Calibri"/>
                          <a:cs typeface="Calibri"/>
                        </a:rPr>
                        <a:t>SR</a:t>
                      </a:r>
                      <a:r>
                        <a:rPr sz="800" spc="5" dirty="0">
                          <a:latin typeface="Calibri"/>
                          <a:cs typeface="Calibri"/>
                        </a:rPr>
                        <a:t> </a:t>
                      </a:r>
                      <a:r>
                        <a:rPr sz="800" spc="-10" dirty="0">
                          <a:latin typeface="Calibri"/>
                          <a:cs typeface="Calibri"/>
                        </a:rPr>
                        <a:t>Overspeed:</a:t>
                      </a:r>
                      <a:r>
                        <a:rPr sz="800" spc="5" dirty="0">
                          <a:latin typeface="Calibri"/>
                          <a:cs typeface="Calibri"/>
                        </a:rPr>
                        <a:t> </a:t>
                      </a:r>
                      <a:r>
                        <a:rPr sz="800" b="1" spc="-25" dirty="0">
                          <a:latin typeface="Calibri"/>
                          <a:cs typeface="Calibri"/>
                        </a:rPr>
                        <a:t>NO</a:t>
                      </a:r>
                      <a:endParaRPr sz="8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2133" y="2883292"/>
          <a:ext cx="5505948" cy="195477"/>
        </p:xfrm>
        <a:graphic>
          <a:graphicData uri="http://schemas.openxmlformats.org/drawingml/2006/table">
            <a:tbl>
              <a:tblPr firstRow="1" bandRow="1">
                <a:tableStyleId>{2D5ABB26-0587-4C30-8999-92F81FD0307C}</a:tableStyleId>
              </a:tblPr>
              <a:tblGrid>
                <a:gridCol w="1379202"/>
                <a:gridCol w="1379202"/>
                <a:gridCol w="1368342"/>
                <a:gridCol w="1379202"/>
              </a:tblGrid>
              <a:tr h="195477">
                <a:tc>
                  <a:txBody>
                    <a:bodyPr/>
                    <a:lstStyle/>
                    <a:p>
                      <a:pPr marL="67945">
                        <a:lnSpc>
                          <a:spcPct val="100000"/>
                        </a:lnSpc>
                        <a:spcBef>
                          <a:spcPts val="509"/>
                        </a:spcBef>
                      </a:pPr>
                      <a:r>
                        <a:rPr sz="800" dirty="0">
                          <a:latin typeface="Calibri"/>
                          <a:cs typeface="Calibri"/>
                        </a:rPr>
                        <a:t>BPT</a:t>
                      </a:r>
                      <a:r>
                        <a:rPr sz="800" spc="-25" dirty="0">
                          <a:latin typeface="Calibri"/>
                          <a:cs typeface="Calibri"/>
                        </a:rPr>
                        <a:t> </a:t>
                      </a:r>
                      <a:r>
                        <a:rPr sz="800" dirty="0">
                          <a:latin typeface="Calibri"/>
                          <a:cs typeface="Calibri"/>
                        </a:rPr>
                        <a:t>@</a:t>
                      </a:r>
                      <a:r>
                        <a:rPr sz="800" spc="-20" dirty="0">
                          <a:latin typeface="Calibri"/>
                          <a:cs typeface="Calibri"/>
                        </a:rPr>
                        <a:t> </a:t>
                      </a:r>
                      <a:r>
                        <a:rPr sz="800" dirty="0">
                          <a:latin typeface="Calibri"/>
                          <a:cs typeface="Calibri"/>
                        </a:rPr>
                        <a:t>-</a:t>
                      </a:r>
                      <a:r>
                        <a:rPr sz="800" spc="-50" dirty="0">
                          <a:latin typeface="Calibri"/>
                          <a:cs typeface="Calibri"/>
                        </a:rPr>
                        <a:t>-</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dirty="0">
                          <a:latin typeface="Calibri"/>
                          <a:cs typeface="Calibri"/>
                        </a:rPr>
                        <a:t>SPEED</a:t>
                      </a:r>
                      <a:r>
                        <a:rPr sz="800" spc="-15" dirty="0">
                          <a:latin typeface="Calibri"/>
                          <a:cs typeface="Calibri"/>
                        </a:rPr>
                        <a:t> </a:t>
                      </a:r>
                      <a:r>
                        <a:rPr sz="800" dirty="0">
                          <a:latin typeface="Calibri"/>
                          <a:cs typeface="Calibri"/>
                        </a:rPr>
                        <a:t>DROP:</a:t>
                      </a:r>
                      <a:r>
                        <a:rPr sz="800" spc="-15" dirty="0">
                          <a:latin typeface="Calibri"/>
                          <a:cs typeface="Calibri"/>
                        </a:rPr>
                        <a:t> </a:t>
                      </a:r>
                      <a:r>
                        <a:rPr sz="800" dirty="0">
                          <a:latin typeface="Calibri"/>
                          <a:cs typeface="Calibri"/>
                        </a:rPr>
                        <a:t>-</a:t>
                      </a:r>
                      <a:r>
                        <a:rPr sz="800" spc="-15" dirty="0">
                          <a:latin typeface="Calibri"/>
                          <a:cs typeface="Calibri"/>
                        </a:rPr>
                        <a:t> </a:t>
                      </a:r>
                      <a:r>
                        <a:rPr sz="800" dirty="0">
                          <a:latin typeface="Calibri"/>
                          <a:cs typeface="Calibri"/>
                        </a:rPr>
                        <a:t>-</a:t>
                      </a:r>
                      <a:r>
                        <a:rPr sz="800" spc="-15" dirty="0">
                          <a:latin typeface="Calibri"/>
                          <a:cs typeface="Calibri"/>
                        </a:rPr>
                        <a:t> </a:t>
                      </a:r>
                      <a:r>
                        <a:rPr sz="800" dirty="0">
                          <a:latin typeface="Calibri"/>
                          <a:cs typeface="Calibri"/>
                        </a:rPr>
                        <a:t>-</a:t>
                      </a:r>
                      <a:r>
                        <a:rPr sz="800" spc="-50" dirty="0">
                          <a:latin typeface="Calibri"/>
                          <a:cs typeface="Calibri"/>
                        </a:rPr>
                        <a:t>-</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dirty="0">
                          <a:latin typeface="Calibri"/>
                          <a:cs typeface="Calibri"/>
                        </a:rPr>
                        <a:t>BFT</a:t>
                      </a:r>
                      <a:r>
                        <a:rPr sz="800" spc="-25" dirty="0">
                          <a:latin typeface="Calibri"/>
                          <a:cs typeface="Calibri"/>
                        </a:rPr>
                        <a:t> </a:t>
                      </a:r>
                      <a:r>
                        <a:rPr sz="800" dirty="0">
                          <a:latin typeface="Calibri"/>
                          <a:cs typeface="Calibri"/>
                        </a:rPr>
                        <a:t>@</a:t>
                      </a:r>
                      <a:r>
                        <a:rPr sz="800" spc="-20" dirty="0">
                          <a:latin typeface="Calibri"/>
                          <a:cs typeface="Calibri"/>
                        </a:rPr>
                        <a:t> </a:t>
                      </a:r>
                      <a:r>
                        <a:rPr sz="800" spc="-10" dirty="0">
                          <a:latin typeface="Calibri"/>
                          <a:cs typeface="Calibri"/>
                        </a:rPr>
                        <a:t>6:24:54</a:t>
                      </a:r>
                      <a:r>
                        <a:rPr sz="800" spc="-20" dirty="0">
                          <a:latin typeface="Calibri"/>
                          <a:cs typeface="Calibri"/>
                        </a:rPr>
                        <a:t> </a:t>
                      </a:r>
                      <a:r>
                        <a:rPr sz="800" spc="-25" dirty="0">
                          <a:latin typeface="Calibri"/>
                          <a:cs typeface="Calibri"/>
                        </a:rPr>
                        <a:t>PM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dirty="0">
                          <a:latin typeface="Calibri"/>
                          <a:cs typeface="Calibri"/>
                        </a:rPr>
                        <a:t>SPEED</a:t>
                      </a:r>
                      <a:r>
                        <a:rPr sz="800" spc="-25" dirty="0">
                          <a:latin typeface="Calibri"/>
                          <a:cs typeface="Calibri"/>
                        </a:rPr>
                        <a:t> </a:t>
                      </a:r>
                      <a:r>
                        <a:rPr sz="800" dirty="0">
                          <a:latin typeface="Calibri"/>
                          <a:cs typeface="Calibri"/>
                        </a:rPr>
                        <a:t>DROP:</a:t>
                      </a:r>
                      <a:r>
                        <a:rPr sz="800" spc="-20" dirty="0">
                          <a:latin typeface="Calibri"/>
                          <a:cs typeface="Calibri"/>
                        </a:rPr>
                        <a:t> </a:t>
                      </a:r>
                      <a:r>
                        <a:rPr sz="800" dirty="0">
                          <a:latin typeface="Calibri"/>
                          <a:cs typeface="Calibri"/>
                        </a:rPr>
                        <a:t>11</a:t>
                      </a:r>
                      <a:r>
                        <a:rPr sz="800" spc="-25" dirty="0">
                          <a:latin typeface="Calibri"/>
                          <a:cs typeface="Calibri"/>
                        </a:rPr>
                        <a:t> </a:t>
                      </a:r>
                      <a:r>
                        <a:rPr sz="800" dirty="0">
                          <a:latin typeface="Calibri"/>
                          <a:cs typeface="Calibri"/>
                        </a:rPr>
                        <a:t>-</a:t>
                      </a:r>
                      <a:r>
                        <a:rPr sz="800" spc="-20" dirty="0">
                          <a:latin typeface="Calibri"/>
                          <a:cs typeface="Calibri"/>
                        </a:rPr>
                        <a:t> </a:t>
                      </a:r>
                      <a:r>
                        <a:rPr sz="800" spc="-50" dirty="0">
                          <a:latin typeface="Calibri"/>
                          <a:cs typeface="Calibri"/>
                        </a:rPr>
                        <a:t>5</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580892" y="3275029"/>
            <a:ext cx="3467010"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56" dirty="0">
                <a:latin typeface="Calibri"/>
                <a:cs typeface="Calibri"/>
              </a:rPr>
              <a:t> </a:t>
            </a:r>
            <a:r>
              <a:rPr sz="1000" b="1" dirty="0">
                <a:latin typeface="Calibri"/>
                <a:cs typeface="Calibri"/>
              </a:rPr>
              <a:t>WHILE</a:t>
            </a:r>
            <a:r>
              <a:rPr sz="1000" b="1" spc="-37" dirty="0">
                <a:latin typeface="Calibri"/>
                <a:cs typeface="Calibri"/>
              </a:rPr>
              <a:t> </a:t>
            </a:r>
            <a:r>
              <a:rPr sz="1000" b="1" spc="-7" dirty="0">
                <a:latin typeface="Calibri"/>
                <a:cs typeface="Calibri"/>
              </a:rPr>
              <a:t>APPROACHING</a:t>
            </a:r>
            <a:r>
              <a:rPr sz="1000" b="1" spc="-37" dirty="0">
                <a:latin typeface="Calibri"/>
                <a:cs typeface="Calibri"/>
              </a:rPr>
              <a:t> </a:t>
            </a:r>
            <a:r>
              <a:rPr sz="1000" b="1" spc="-7" dirty="0">
                <a:latin typeface="Calibri"/>
                <a:cs typeface="Calibri"/>
              </a:rPr>
              <a:t>STOP</a:t>
            </a:r>
            <a:r>
              <a:rPr sz="1000" b="1" spc="-34" dirty="0">
                <a:latin typeface="Calibri"/>
                <a:cs typeface="Calibri"/>
              </a:rPr>
              <a:t> </a:t>
            </a:r>
            <a:r>
              <a:rPr sz="1000" b="1" dirty="0">
                <a:latin typeface="Calibri"/>
                <a:cs typeface="Calibri"/>
              </a:rPr>
              <a:t>SIGNAL</a:t>
            </a:r>
            <a:r>
              <a:rPr sz="1000" b="1" spc="-37" dirty="0">
                <a:latin typeface="Calibri"/>
                <a:cs typeface="Calibri"/>
              </a:rPr>
              <a:t> AT</a:t>
            </a:r>
            <a:r>
              <a:rPr sz="1000" b="1" spc="-22" dirty="0">
                <a:latin typeface="Calibri"/>
                <a:cs typeface="Calibri"/>
              </a:rPr>
              <a:t> </a:t>
            </a:r>
            <a:r>
              <a:rPr sz="1000" b="1" spc="-7" dirty="0">
                <a:latin typeface="Calibri"/>
                <a:cs typeface="Calibri"/>
              </a:rPr>
              <a:t>DANGER</a:t>
            </a:r>
            <a:endParaRPr sz="1000">
              <a:latin typeface="Calibri"/>
              <a:cs typeface="Calibri"/>
            </a:endParaRPr>
          </a:p>
        </p:txBody>
      </p:sp>
      <p:graphicFrame>
        <p:nvGraphicFramePr>
          <p:cNvPr id="9" name="object 9"/>
          <p:cNvGraphicFramePr>
            <a:graphicFrameLocks noGrp="1"/>
          </p:cNvGraphicFramePr>
          <p:nvPr/>
        </p:nvGraphicFramePr>
        <p:xfrm>
          <a:off x="532133" y="3453435"/>
          <a:ext cx="5527666" cy="1041405"/>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430946">
                <a:tc>
                  <a:txBody>
                    <a:bodyPr/>
                    <a:lstStyle/>
                    <a:p>
                      <a:pPr marL="67945">
                        <a:lnSpc>
                          <a:spcPct val="100000"/>
                        </a:lnSpc>
                        <a:spcBef>
                          <a:spcPts val="560"/>
                        </a:spcBef>
                      </a:pPr>
                      <a:r>
                        <a:rPr sz="800" spc="-20" dirty="0">
                          <a:latin typeface="Calibri"/>
                          <a:cs typeface="Calibri"/>
                        </a:rPr>
                        <a:t>SGNL</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dirty="0">
                          <a:latin typeface="Calibri"/>
                          <a:cs typeface="Calibri"/>
                        </a:rPr>
                        <a:t>TIME/KM</a:t>
                      </a:r>
                      <a:r>
                        <a:rPr sz="800" spc="-55" dirty="0">
                          <a:latin typeface="Calibri"/>
                          <a:cs typeface="Calibri"/>
                        </a:rPr>
                        <a:t> </a:t>
                      </a:r>
                      <a:r>
                        <a:rPr sz="800" spc="-25" dirty="0">
                          <a:latin typeface="Calibri"/>
                          <a:cs typeface="Calibri"/>
                        </a:rPr>
                        <a:t>NO</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1594">
                        <a:lnSpc>
                          <a:spcPct val="100000"/>
                        </a:lnSpc>
                        <a:spcBef>
                          <a:spcPts val="150"/>
                        </a:spcBef>
                      </a:pPr>
                      <a:r>
                        <a:rPr sz="800" spc="-10" dirty="0">
                          <a:latin typeface="Calibri"/>
                          <a:cs typeface="Calibri"/>
                        </a:rPr>
                        <a:t>1000mtr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71120">
                        <a:lnSpc>
                          <a:spcPct val="100000"/>
                        </a:lnSpc>
                        <a:spcBef>
                          <a:spcPts val="150"/>
                        </a:spcBef>
                      </a:pPr>
                      <a:r>
                        <a:rPr sz="800" spc="-10" dirty="0">
                          <a:latin typeface="Calibri"/>
                          <a:cs typeface="Calibri"/>
                        </a:rPr>
                        <a:t>500mtr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7945">
                        <a:lnSpc>
                          <a:spcPct val="100000"/>
                        </a:lnSpc>
                        <a:spcBef>
                          <a:spcPts val="150"/>
                        </a:spcBef>
                      </a:pPr>
                      <a:r>
                        <a:rPr sz="800" spc="-10" dirty="0">
                          <a:latin typeface="Calibri"/>
                          <a:cs typeface="Calibri"/>
                        </a:rPr>
                        <a:t>100mtr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4769">
                        <a:lnSpc>
                          <a:spcPct val="100000"/>
                        </a:lnSpc>
                        <a:spcBef>
                          <a:spcPts val="150"/>
                        </a:spcBef>
                      </a:pPr>
                      <a:r>
                        <a:rPr sz="800" spc="-10" dirty="0">
                          <a:latin typeface="Calibri"/>
                          <a:cs typeface="Calibri"/>
                        </a:rPr>
                        <a:t>10mtr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800" dirty="0">
                          <a:latin typeface="Calibri"/>
                          <a:cs typeface="Calibri"/>
                        </a:rPr>
                        <a:t>Speed</a:t>
                      </a:r>
                      <a:r>
                        <a:rPr sz="800" spc="-30" dirty="0">
                          <a:latin typeface="Calibri"/>
                          <a:cs typeface="Calibri"/>
                        </a:rPr>
                        <a:t> </a:t>
                      </a:r>
                      <a:r>
                        <a:rPr sz="800" dirty="0">
                          <a:latin typeface="Calibri"/>
                          <a:cs typeface="Calibri"/>
                        </a:rPr>
                        <a:t>at</a:t>
                      </a:r>
                      <a:r>
                        <a:rPr sz="800" spc="-30" dirty="0">
                          <a:latin typeface="Calibri"/>
                          <a:cs typeface="Calibri"/>
                        </a:rPr>
                        <a:t> </a:t>
                      </a:r>
                      <a:r>
                        <a:rPr sz="800" spc="-10" dirty="0">
                          <a:latin typeface="Calibri"/>
                          <a:cs typeface="Calibri"/>
                        </a:rPr>
                        <a:t>Controlling/ Braking</a:t>
                      </a:r>
                      <a:r>
                        <a:rPr sz="800" dirty="0">
                          <a:latin typeface="Calibri"/>
                          <a:cs typeface="Calibri"/>
                        </a:rPr>
                        <a:t> </a:t>
                      </a:r>
                      <a:r>
                        <a:rPr sz="800" spc="-10" dirty="0">
                          <a:latin typeface="Calibri"/>
                          <a:cs typeface="Calibri"/>
                        </a:rPr>
                        <a:t>Distance</a:t>
                      </a:r>
                      <a:endParaRPr sz="800">
                        <a:latin typeface="Calibri"/>
                        <a:cs typeface="Calibri"/>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BRAKING</a:t>
                      </a:r>
                      <a:endParaRPr sz="800">
                        <a:latin typeface="Calibri"/>
                        <a:cs typeface="Calibri"/>
                      </a:endParaRPr>
                    </a:p>
                    <a:p>
                      <a:pPr marL="64769">
                        <a:lnSpc>
                          <a:spcPct val="100000"/>
                        </a:lnSpc>
                        <a:spcBef>
                          <a:spcPts val="150"/>
                        </a:spcBef>
                      </a:pPr>
                      <a:r>
                        <a:rPr sz="800" spc="-10" dirty="0">
                          <a:latin typeface="Calibri"/>
                          <a:cs typeface="Calibri"/>
                        </a:rPr>
                        <a:t>Technique</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6:45:36</a:t>
                      </a:r>
                      <a:r>
                        <a:rPr sz="800" spc="-15" dirty="0">
                          <a:latin typeface="Calibri"/>
                          <a:cs typeface="Calibri"/>
                        </a:rPr>
                        <a:t> </a:t>
                      </a:r>
                      <a:r>
                        <a:rPr sz="800" spc="-25" dirty="0">
                          <a:latin typeface="Calibri"/>
                          <a:cs typeface="Calibri"/>
                        </a:rPr>
                        <a:t>PM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50" dirty="0">
                          <a:latin typeface="Calibri"/>
                          <a:cs typeface="Calibri"/>
                        </a:rPr>
                        <a:t>3</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50" dirty="0">
                          <a:latin typeface="Calibri"/>
                          <a:cs typeface="Calibri"/>
                        </a:rPr>
                        <a:t>2</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50" dirty="0">
                          <a:latin typeface="Calibri"/>
                          <a:cs typeface="Calibri"/>
                        </a:rPr>
                        <a:t>1</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Calibri"/>
                          <a:cs typeface="Calibri"/>
                        </a:rPr>
                        <a:t>0</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dirty="0">
                          <a:latin typeface="Calibri"/>
                          <a:cs typeface="Calibri"/>
                        </a:rPr>
                        <a:t>26kmph</a:t>
                      </a:r>
                      <a:r>
                        <a:rPr sz="800" spc="-30" dirty="0">
                          <a:latin typeface="Calibri"/>
                          <a:cs typeface="Calibri"/>
                        </a:rPr>
                        <a:t> </a:t>
                      </a:r>
                      <a:r>
                        <a:rPr sz="800" dirty="0">
                          <a:latin typeface="Calibri"/>
                          <a:cs typeface="Calibri"/>
                        </a:rPr>
                        <a:t>/</a:t>
                      </a:r>
                      <a:r>
                        <a:rPr sz="800" spc="-30" dirty="0">
                          <a:latin typeface="Calibri"/>
                          <a:cs typeface="Calibri"/>
                        </a:rPr>
                        <a:t> </a:t>
                      </a:r>
                      <a:r>
                        <a:rPr sz="800" spc="-10" dirty="0">
                          <a:latin typeface="Calibri"/>
                          <a:cs typeface="Calibri"/>
                        </a:rPr>
                        <a:t>20.248</a:t>
                      </a:r>
                      <a:r>
                        <a:rPr sz="800" spc="-25" dirty="0">
                          <a:latin typeface="Calibri"/>
                          <a:cs typeface="Calibri"/>
                        </a:rPr>
                        <a:t> km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Smooth</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60"/>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7:36:27</a:t>
                      </a:r>
                      <a:r>
                        <a:rPr sz="800" spc="-15" dirty="0">
                          <a:latin typeface="Calibri"/>
                          <a:cs typeface="Calibri"/>
                        </a:rPr>
                        <a:t> </a:t>
                      </a:r>
                      <a:r>
                        <a:rPr sz="800" spc="-25" dirty="0">
                          <a:latin typeface="Calibri"/>
                          <a:cs typeface="Calibri"/>
                        </a:rPr>
                        <a:t>PM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50" dirty="0">
                          <a:latin typeface="Calibri"/>
                          <a:cs typeface="Calibri"/>
                        </a:rPr>
                        <a:t>3</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50" dirty="0">
                          <a:latin typeface="Calibri"/>
                          <a:cs typeface="Calibri"/>
                        </a:rPr>
                        <a:t>2</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50" dirty="0">
                          <a:latin typeface="Calibri"/>
                          <a:cs typeface="Calibri"/>
                        </a:rPr>
                        <a:t>1</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0" dirty="0">
                          <a:latin typeface="Calibri"/>
                          <a:cs typeface="Calibri"/>
                        </a:rPr>
                        <a:t>0</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Calibri"/>
                          <a:cs typeface="Calibri"/>
                        </a:rPr>
                        <a:t>8:36:37</a:t>
                      </a:r>
                      <a:r>
                        <a:rPr sz="800" spc="-15" dirty="0">
                          <a:latin typeface="Calibri"/>
                          <a:cs typeface="Calibri"/>
                        </a:rPr>
                        <a:t> </a:t>
                      </a:r>
                      <a:r>
                        <a:rPr sz="800" spc="-25" dirty="0">
                          <a:latin typeface="Calibri"/>
                          <a:cs typeface="Calibri"/>
                        </a:rPr>
                        <a:t>PM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50" dirty="0">
                          <a:latin typeface="Calibri"/>
                          <a:cs typeface="Calibri"/>
                        </a:rPr>
                        <a:t>6</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50" dirty="0">
                          <a:latin typeface="Calibri"/>
                          <a:cs typeface="Calibri"/>
                        </a:rPr>
                        <a:t>5</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50" dirty="0">
                          <a:latin typeface="Calibri"/>
                          <a:cs typeface="Calibri"/>
                        </a:rPr>
                        <a:t>2</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50" dirty="0">
                          <a:latin typeface="Calibri"/>
                          <a:cs typeface="Calibri"/>
                        </a:rPr>
                        <a:t>0</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0" name="object 10"/>
          <p:cNvSpPr txBox="1"/>
          <p:nvPr/>
        </p:nvSpPr>
        <p:spPr>
          <a:xfrm>
            <a:off x="1955095" y="4595349"/>
            <a:ext cx="2718765"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26" dirty="0">
                <a:latin typeface="Calibri"/>
                <a:cs typeface="Calibri"/>
              </a:rPr>
              <a:t> </a:t>
            </a:r>
            <a:r>
              <a:rPr sz="1000" b="1" spc="-7" dirty="0">
                <a:latin typeface="Calibri"/>
                <a:cs typeface="Calibri"/>
              </a:rPr>
              <a:t>RESTRICTIONS</a:t>
            </a:r>
            <a:r>
              <a:rPr sz="1000" b="1" spc="-26" dirty="0">
                <a:latin typeface="Calibri"/>
                <a:cs typeface="Calibri"/>
              </a:rPr>
              <a:t> </a:t>
            </a:r>
            <a:r>
              <a:rPr sz="1000" b="1" spc="-7" dirty="0">
                <a:latin typeface="Calibri"/>
                <a:cs typeface="Calibri"/>
              </a:rPr>
              <a:t>OBSERVED</a:t>
            </a:r>
            <a:r>
              <a:rPr sz="1000" b="1" spc="-26" dirty="0">
                <a:latin typeface="Calibri"/>
                <a:cs typeface="Calibri"/>
              </a:rPr>
              <a:t> </a:t>
            </a:r>
            <a:r>
              <a:rPr sz="1000" b="1" dirty="0">
                <a:latin typeface="Calibri"/>
                <a:cs typeface="Calibri"/>
              </a:rPr>
              <a:t>BY</a:t>
            </a:r>
            <a:r>
              <a:rPr sz="1000" b="1" spc="-26" dirty="0">
                <a:latin typeface="Calibri"/>
                <a:cs typeface="Calibri"/>
              </a:rPr>
              <a:t> </a:t>
            </a:r>
            <a:r>
              <a:rPr sz="1000" b="1" dirty="0">
                <a:latin typeface="Calibri"/>
                <a:cs typeface="Calibri"/>
              </a:rPr>
              <a:t>THE</a:t>
            </a:r>
            <a:r>
              <a:rPr sz="1000" b="1" spc="-26" dirty="0">
                <a:latin typeface="Calibri"/>
                <a:cs typeface="Calibri"/>
              </a:rPr>
              <a:t> </a:t>
            </a:r>
            <a:r>
              <a:rPr sz="1000" b="1" spc="-19" dirty="0">
                <a:latin typeface="Calibri"/>
                <a:cs typeface="Calibri"/>
              </a:rPr>
              <a:t>LP</a:t>
            </a:r>
            <a:endParaRPr sz="1000">
              <a:latin typeface="Calibri"/>
              <a:cs typeface="Calibri"/>
            </a:endParaRPr>
          </a:p>
        </p:txBody>
      </p:sp>
      <p:graphicFrame>
        <p:nvGraphicFramePr>
          <p:cNvPr id="11" name="object 11"/>
          <p:cNvGraphicFramePr>
            <a:graphicFrameLocks noGrp="1"/>
          </p:cNvGraphicFramePr>
          <p:nvPr/>
        </p:nvGraphicFramePr>
        <p:xfrm>
          <a:off x="532133" y="4822184"/>
          <a:ext cx="5560247" cy="512721"/>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317651">
                <a:tc>
                  <a:txBody>
                    <a:bodyPr/>
                    <a:lstStyle/>
                    <a:p>
                      <a:pPr marL="67945">
                        <a:lnSpc>
                          <a:spcPct val="100000"/>
                        </a:lnSpc>
                        <a:spcBef>
                          <a:spcPts val="585"/>
                        </a:spcBef>
                      </a:pPr>
                      <a:r>
                        <a:rPr sz="600" spc="-10" dirty="0">
                          <a:latin typeface="Calibri"/>
                          <a:cs typeface="Calibri"/>
                        </a:rPr>
                        <a:t>Section</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434"/>
                        </a:spcBef>
                      </a:pPr>
                      <a:r>
                        <a:rPr sz="600" dirty="0">
                          <a:latin typeface="Calibri"/>
                          <a:cs typeface="Calibri"/>
                        </a:rPr>
                        <a:t>SR</a:t>
                      </a:r>
                      <a:r>
                        <a:rPr sz="600" spc="-10" dirty="0">
                          <a:latin typeface="Calibri"/>
                          <a:cs typeface="Calibri"/>
                        </a:rPr>
                        <a:t> Specified Speed</a:t>
                      </a:r>
                      <a:endParaRPr sz="600">
                        <a:latin typeface="Calibri"/>
                        <a:cs typeface="Calibri"/>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600" spc="-20" dirty="0">
                          <a:latin typeface="Calibri"/>
                          <a:cs typeface="Calibri"/>
                        </a:rPr>
                        <a:t>START FROM</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600" dirty="0">
                          <a:latin typeface="Calibri"/>
                          <a:cs typeface="Calibri"/>
                        </a:rPr>
                        <a:t>END</a:t>
                      </a:r>
                      <a:r>
                        <a:rPr sz="600" spc="-25" dirty="0">
                          <a:latin typeface="Calibri"/>
                          <a:cs typeface="Calibri"/>
                        </a:rPr>
                        <a:t> AT</a:t>
                      </a:r>
                      <a:endParaRPr sz="6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434"/>
                        </a:spcBef>
                      </a:pPr>
                      <a:r>
                        <a:rPr sz="600" spc="-10" dirty="0">
                          <a:latin typeface="Calibri"/>
                          <a:cs typeface="Calibri"/>
                        </a:rPr>
                        <a:t>AVG</a:t>
                      </a:r>
                      <a:r>
                        <a:rPr sz="600" spc="-45" dirty="0">
                          <a:latin typeface="Calibri"/>
                          <a:cs typeface="Calibri"/>
                        </a:rPr>
                        <a:t> </a:t>
                      </a:r>
                      <a:r>
                        <a:rPr sz="600" spc="-10" dirty="0">
                          <a:latin typeface="Calibri"/>
                          <a:cs typeface="Calibri"/>
                        </a:rPr>
                        <a:t>Speed Observed</a:t>
                      </a:r>
                      <a:endParaRPr sz="600">
                        <a:latin typeface="Calibri"/>
                        <a:cs typeface="Calibri"/>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434"/>
                        </a:spcBef>
                      </a:pPr>
                      <a:r>
                        <a:rPr sz="600" spc="-10" dirty="0">
                          <a:latin typeface="Calibri"/>
                          <a:cs typeface="Calibri"/>
                        </a:rPr>
                        <a:t>Distance </a:t>
                      </a:r>
                      <a:r>
                        <a:rPr sz="600" spc="-25" dirty="0">
                          <a:latin typeface="Calibri"/>
                          <a:cs typeface="Calibri"/>
                        </a:rPr>
                        <a:t>Travelled</a:t>
                      </a:r>
                      <a:endParaRPr sz="600">
                        <a:latin typeface="Calibri"/>
                        <a:cs typeface="Calibri"/>
                      </a:endParaRPr>
                    </a:p>
                  </a:txBody>
                  <a:tcPr marL="0" marR="0" marT="354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070">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25"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2" name="object 12"/>
          <p:cNvSpPr txBox="1"/>
          <p:nvPr/>
        </p:nvSpPr>
        <p:spPr>
          <a:xfrm>
            <a:off x="5020517" y="5691162"/>
            <a:ext cx="1080556" cy="163483"/>
          </a:xfrm>
          <a:prstGeom prst="rect">
            <a:avLst/>
          </a:prstGeom>
        </p:spPr>
        <p:txBody>
          <a:bodyPr vert="horz" wrap="square" lIns="0" tIns="9502" rIns="0" bIns="0" rtlCol="0">
            <a:spAutoFit/>
          </a:bodyPr>
          <a:lstStyle/>
          <a:p>
            <a:pPr marL="9502">
              <a:spcBef>
                <a:spcPts val="75"/>
              </a:spcBef>
            </a:pPr>
            <a:r>
              <a:rPr sz="1000" dirty="0">
                <a:latin typeface="Calibri"/>
                <a:cs typeface="Calibri"/>
              </a:rPr>
              <a:t>Report</a:t>
            </a:r>
            <a:r>
              <a:rPr sz="1000" spc="-45" dirty="0">
                <a:latin typeface="Calibri"/>
                <a:cs typeface="Calibri"/>
              </a:rPr>
              <a:t> </a:t>
            </a:r>
            <a:r>
              <a:rPr sz="1000" spc="-7" dirty="0">
                <a:latin typeface="Calibri"/>
                <a:cs typeface="Calibri"/>
              </a:rPr>
              <a:t>checked</a:t>
            </a:r>
            <a:r>
              <a:rPr sz="1000" spc="-45" dirty="0">
                <a:latin typeface="Calibri"/>
                <a:cs typeface="Calibri"/>
              </a:rPr>
              <a:t> </a:t>
            </a:r>
            <a:r>
              <a:rPr sz="1000" spc="-19" dirty="0">
                <a:latin typeface="Calibri"/>
                <a:cs typeface="Calibri"/>
              </a:rPr>
              <a:t>by</a:t>
            </a:r>
            <a:endParaRPr sz="10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674023" y="4515421"/>
            <a:ext cx="657564" cy="132705"/>
          </a:xfrm>
          <a:prstGeom prst="rect">
            <a:avLst/>
          </a:prstGeom>
        </p:spPr>
        <p:txBody>
          <a:bodyPr vert="horz" wrap="square" lIns="0" tIns="9502" rIns="0" bIns="0" rtlCol="0">
            <a:spAutoFit/>
          </a:bodyPr>
          <a:lstStyle/>
          <a:p>
            <a:pPr marL="9502">
              <a:spcBef>
                <a:spcPts val="75"/>
              </a:spcBef>
            </a:pPr>
            <a:r>
              <a:rPr sz="800" dirty="0">
                <a:solidFill>
                  <a:srgbClr val="4A86E7"/>
                </a:solidFill>
                <a:latin typeface="Calibri"/>
                <a:cs typeface="Calibri"/>
              </a:rPr>
              <a:t>SPM</a:t>
            </a:r>
            <a:r>
              <a:rPr sz="800" spc="-4" dirty="0">
                <a:solidFill>
                  <a:srgbClr val="4A86E7"/>
                </a:solidFill>
                <a:latin typeface="Calibri"/>
                <a:cs typeface="Calibri"/>
              </a:rPr>
              <a:t> </a:t>
            </a:r>
            <a:r>
              <a:rPr sz="800" spc="-7" dirty="0">
                <a:solidFill>
                  <a:srgbClr val="4A86E7"/>
                </a:solidFill>
                <a:latin typeface="Calibri"/>
                <a:cs typeface="Calibri"/>
              </a:rPr>
              <a:t>Analysis</a:t>
            </a:r>
            <a:endParaRPr sz="800">
              <a:latin typeface="Calibri"/>
              <a:cs typeface="Calibri"/>
            </a:endParaRPr>
          </a:p>
        </p:txBody>
      </p:sp>
      <p:pic>
        <p:nvPicPr>
          <p:cNvPr id="5" name="object 5"/>
          <p:cNvPicPr/>
          <p:nvPr/>
        </p:nvPicPr>
        <p:blipFill>
          <a:blip r:embed="rId2" cstate="print"/>
          <a:stretch>
            <a:fillRect/>
          </a:stretch>
        </p:blipFill>
        <p:spPr>
          <a:xfrm>
            <a:off x="1009742" y="2091202"/>
            <a:ext cx="7281941" cy="26084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819400"/>
            <a:ext cx="3180614" cy="707886"/>
          </a:xfrm>
          <a:prstGeom prst="rect">
            <a:avLst/>
          </a:prstGeom>
        </p:spPr>
        <p:txBody>
          <a:bodyPr wrap="none">
            <a:spAutoFit/>
          </a:bodyPr>
          <a:lstStyle/>
          <a:p>
            <a:r>
              <a:rPr lang="en-US" sz="4000" b="1" i="1" dirty="0" smtClean="0">
                <a:solidFill>
                  <a:srgbClr val="00B0F0"/>
                </a:solidFill>
              </a:rPr>
              <a:t>CASE </a:t>
            </a:r>
            <a:r>
              <a:rPr lang="en-US" sz="4000" b="1" i="1" dirty="0" smtClean="0">
                <a:solidFill>
                  <a:srgbClr val="00B0F0"/>
                </a:solidFill>
              </a:rPr>
              <a:t>STUDY-4</a:t>
            </a:r>
            <a:endParaRPr lang="en-US" sz="4000" b="1" i="1" dirty="0">
              <a:solidFill>
                <a:srgbClr val="00B0F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09600" y="304800"/>
            <a:ext cx="5791201" cy="378927"/>
          </a:xfrm>
          <a:prstGeom prst="rect">
            <a:avLst/>
          </a:prstGeom>
        </p:spPr>
        <p:txBody>
          <a:bodyPr vert="horz" wrap="square" lIns="0" tIns="9502" rIns="0" bIns="0" rtlCol="0">
            <a:spAutoFit/>
          </a:bodyPr>
          <a:lstStyle/>
          <a:p>
            <a:pPr marL="9502">
              <a:spcBef>
                <a:spcPts val="75"/>
              </a:spcBef>
            </a:pPr>
            <a:r>
              <a:rPr sz="2400" b="1" dirty="0">
                <a:solidFill>
                  <a:srgbClr val="783F04"/>
                </a:solidFill>
                <a:latin typeface="Calibri"/>
                <a:cs typeface="Calibri"/>
              </a:rPr>
              <a:t>SPEEDOMETER</a:t>
            </a:r>
            <a:r>
              <a:rPr sz="2400" b="1" spc="-75" dirty="0">
                <a:solidFill>
                  <a:srgbClr val="783F04"/>
                </a:solidFill>
                <a:latin typeface="Calibri"/>
                <a:cs typeface="Calibri"/>
              </a:rPr>
              <a:t> DATA</a:t>
            </a:r>
            <a:r>
              <a:rPr sz="2400" b="1" spc="-7" dirty="0">
                <a:solidFill>
                  <a:srgbClr val="783F04"/>
                </a:solidFill>
                <a:latin typeface="Calibri"/>
                <a:cs typeface="Calibri"/>
              </a:rPr>
              <a:t> </a:t>
            </a:r>
            <a:r>
              <a:rPr sz="2400" b="1" spc="-22">
                <a:solidFill>
                  <a:srgbClr val="783F04"/>
                </a:solidFill>
                <a:latin typeface="Calibri"/>
                <a:cs typeface="Calibri"/>
              </a:rPr>
              <a:t>ANALYSIS</a:t>
            </a:r>
            <a:r>
              <a:rPr sz="2400" b="1" spc="-41">
                <a:solidFill>
                  <a:srgbClr val="783F04"/>
                </a:solidFill>
                <a:latin typeface="Calibri"/>
                <a:cs typeface="Calibri"/>
              </a:rPr>
              <a:t> </a:t>
            </a:r>
            <a:r>
              <a:rPr lang="en-US" sz="2400" b="1" spc="-37" dirty="0" smtClean="0">
                <a:solidFill>
                  <a:srgbClr val="783F04"/>
                </a:solidFill>
                <a:latin typeface="MS PGothic"/>
                <a:cs typeface="Calibri"/>
              </a:rPr>
              <a:t>-4</a:t>
            </a:r>
            <a:endParaRPr sz="2400">
              <a:latin typeface="MS PGothic"/>
              <a:cs typeface="MS PGothic"/>
            </a:endParaRPr>
          </a:p>
        </p:txBody>
      </p:sp>
      <p:sp>
        <p:nvSpPr>
          <p:cNvPr id="4" name="object 4"/>
          <p:cNvSpPr txBox="1"/>
          <p:nvPr/>
        </p:nvSpPr>
        <p:spPr>
          <a:xfrm>
            <a:off x="584872" y="962856"/>
            <a:ext cx="2098124" cy="763721"/>
          </a:xfrm>
          <a:prstGeom prst="rect">
            <a:avLst/>
          </a:prstGeom>
        </p:spPr>
        <p:txBody>
          <a:bodyPr vert="horz" wrap="square" lIns="0" tIns="45135" rIns="0" bIns="0" rtlCol="0">
            <a:spAutoFit/>
          </a:bodyPr>
          <a:lstStyle/>
          <a:p>
            <a:pPr marL="9502">
              <a:spcBef>
                <a:spcPts val="355"/>
              </a:spcBef>
            </a:pPr>
            <a:r>
              <a:rPr sz="1000" dirty="0">
                <a:latin typeface="Calibri"/>
                <a:cs typeface="Calibri"/>
              </a:rPr>
              <a:t>Journey</a:t>
            </a:r>
            <a:r>
              <a:rPr sz="1000" spc="-56" dirty="0">
                <a:latin typeface="Calibri"/>
                <a:cs typeface="Calibri"/>
              </a:rPr>
              <a:t> </a:t>
            </a:r>
            <a:r>
              <a:rPr sz="1000" dirty="0">
                <a:latin typeface="Calibri"/>
                <a:cs typeface="Calibri"/>
              </a:rPr>
              <a:t>Date:</a:t>
            </a:r>
            <a:r>
              <a:rPr sz="1000" spc="-52" dirty="0">
                <a:latin typeface="Calibri"/>
                <a:cs typeface="Calibri"/>
              </a:rPr>
              <a:t> </a:t>
            </a:r>
            <a:r>
              <a:rPr sz="1000" b="1" spc="-7" dirty="0">
                <a:latin typeface="Calibri"/>
                <a:cs typeface="Calibri"/>
              </a:rPr>
              <a:t>13/12/24</a:t>
            </a:r>
            <a:endParaRPr sz="1000">
              <a:latin typeface="Calibri"/>
              <a:cs typeface="Calibri"/>
            </a:endParaRPr>
          </a:p>
          <a:p>
            <a:pPr marL="9502">
              <a:spcBef>
                <a:spcPts val="284"/>
              </a:spcBef>
            </a:pPr>
            <a:r>
              <a:rPr sz="1000" dirty="0">
                <a:latin typeface="Calibri"/>
                <a:cs typeface="Calibri"/>
              </a:rPr>
              <a:t>LP</a:t>
            </a:r>
            <a:r>
              <a:rPr sz="1000" spc="-19" dirty="0">
                <a:latin typeface="Calibri"/>
                <a:cs typeface="Calibri"/>
              </a:rPr>
              <a:t> </a:t>
            </a:r>
            <a:r>
              <a:rPr sz="1000" spc="-7" dirty="0">
                <a:latin typeface="Calibri"/>
                <a:cs typeface="Calibri"/>
              </a:rPr>
              <a:t>Name/Desig</a:t>
            </a:r>
            <a:r>
              <a:rPr sz="1000" spc="-7">
                <a:latin typeface="Calibri"/>
                <a:cs typeface="Calibri"/>
              </a:rPr>
              <a:t>:</a:t>
            </a:r>
            <a:r>
              <a:rPr sz="1000" spc="-15">
                <a:latin typeface="Calibri"/>
                <a:cs typeface="Calibri"/>
              </a:rPr>
              <a:t> </a:t>
            </a:r>
            <a:endParaRPr sz="1000">
              <a:latin typeface="Calibri"/>
              <a:cs typeface="Calibri"/>
            </a:endParaRPr>
          </a:p>
          <a:p>
            <a:pPr marL="9502">
              <a:spcBef>
                <a:spcPts val="292"/>
              </a:spcBef>
            </a:pPr>
            <a:r>
              <a:rPr sz="1000" spc="-19" dirty="0">
                <a:latin typeface="Calibri"/>
                <a:cs typeface="Calibri"/>
              </a:rPr>
              <a:t>Train </a:t>
            </a:r>
            <a:r>
              <a:rPr sz="1000" dirty="0">
                <a:latin typeface="Calibri"/>
                <a:cs typeface="Calibri"/>
              </a:rPr>
              <a:t>No.</a:t>
            </a:r>
            <a:r>
              <a:rPr sz="1000" spc="-19" dirty="0">
                <a:latin typeface="Calibri"/>
                <a:cs typeface="Calibri"/>
              </a:rPr>
              <a:t> </a:t>
            </a:r>
            <a:r>
              <a:rPr sz="1000" b="1" dirty="0">
                <a:latin typeface="Calibri"/>
                <a:cs typeface="Calibri"/>
              </a:rPr>
              <a:t>E</a:t>
            </a:r>
            <a:r>
              <a:rPr sz="1000" b="1" spc="-19" dirty="0">
                <a:latin typeface="Calibri"/>
                <a:cs typeface="Calibri"/>
              </a:rPr>
              <a:t> </a:t>
            </a:r>
            <a:r>
              <a:rPr sz="1000" b="1" dirty="0">
                <a:latin typeface="Calibri"/>
                <a:cs typeface="Calibri"/>
              </a:rPr>
              <a:t>BCN</a:t>
            </a:r>
            <a:r>
              <a:rPr sz="1000" b="1" spc="190" dirty="0">
                <a:latin typeface="Calibri"/>
                <a:cs typeface="Calibri"/>
              </a:rPr>
              <a:t> </a:t>
            </a:r>
            <a:r>
              <a:rPr sz="1000" b="1" dirty="0">
                <a:latin typeface="Calibri"/>
                <a:cs typeface="Calibri"/>
              </a:rPr>
              <a:t>(GOODS/E</a:t>
            </a:r>
            <a:r>
              <a:rPr sz="1000" b="1" spc="-19" dirty="0">
                <a:latin typeface="Calibri"/>
                <a:cs typeface="Calibri"/>
              </a:rPr>
              <a:t> </a:t>
            </a:r>
            <a:r>
              <a:rPr sz="1000" b="1" spc="-7" dirty="0">
                <a:latin typeface="Calibri"/>
                <a:cs typeface="Calibri"/>
              </a:rPr>
              <a:t>(CONV))</a:t>
            </a:r>
            <a:endParaRPr sz="1000">
              <a:latin typeface="Calibri"/>
              <a:cs typeface="Calibri"/>
            </a:endParaRPr>
          </a:p>
          <a:p>
            <a:pPr marL="9502">
              <a:spcBef>
                <a:spcPts val="243"/>
              </a:spcBef>
            </a:pPr>
            <a:r>
              <a:rPr sz="1000" spc="-7" dirty="0">
                <a:latin typeface="Calibri"/>
                <a:cs typeface="Calibri"/>
              </a:rPr>
              <a:t>Remarks:</a:t>
            </a:r>
            <a:r>
              <a:rPr sz="1000" spc="-22" dirty="0">
                <a:latin typeface="Calibri"/>
                <a:cs typeface="Calibri"/>
              </a:rPr>
              <a:t> </a:t>
            </a:r>
            <a:r>
              <a:rPr sz="1000" b="1" dirty="0">
                <a:latin typeface="Calibri"/>
                <a:cs typeface="Calibri"/>
              </a:rPr>
              <a:t>Speed</a:t>
            </a:r>
            <a:r>
              <a:rPr sz="1000" b="1" spc="-19" dirty="0">
                <a:latin typeface="Calibri"/>
                <a:cs typeface="Calibri"/>
              </a:rPr>
              <a:t> </a:t>
            </a:r>
            <a:r>
              <a:rPr sz="1000" b="1" spc="-15" dirty="0">
                <a:latin typeface="Calibri"/>
                <a:cs typeface="Calibri"/>
              </a:rPr>
              <a:t>check</a:t>
            </a:r>
            <a:endParaRPr sz="1000">
              <a:latin typeface="Calibri"/>
              <a:cs typeface="Calibri"/>
            </a:endParaRPr>
          </a:p>
        </p:txBody>
      </p:sp>
      <p:sp>
        <p:nvSpPr>
          <p:cNvPr id="5" name="object 5"/>
          <p:cNvSpPr txBox="1"/>
          <p:nvPr/>
        </p:nvSpPr>
        <p:spPr>
          <a:xfrm>
            <a:off x="3403004" y="962856"/>
            <a:ext cx="1669159" cy="767312"/>
          </a:xfrm>
          <a:prstGeom prst="rect">
            <a:avLst/>
          </a:prstGeom>
        </p:spPr>
        <p:txBody>
          <a:bodyPr vert="horz" wrap="square" lIns="0" tIns="45135" rIns="0" bIns="0" rtlCol="0">
            <a:spAutoFit/>
          </a:bodyPr>
          <a:lstStyle/>
          <a:p>
            <a:pPr marL="9502">
              <a:spcBef>
                <a:spcPts val="355"/>
              </a:spcBef>
            </a:pPr>
            <a:r>
              <a:rPr sz="1000" dirty="0">
                <a:latin typeface="Calibri"/>
                <a:cs typeface="Calibri"/>
              </a:rPr>
              <a:t>Report</a:t>
            </a:r>
            <a:r>
              <a:rPr sz="1000" spc="-41" dirty="0">
                <a:latin typeface="Calibri"/>
                <a:cs typeface="Calibri"/>
              </a:rPr>
              <a:t> </a:t>
            </a:r>
            <a:r>
              <a:rPr sz="1000" dirty="0">
                <a:latin typeface="Calibri"/>
                <a:cs typeface="Calibri"/>
              </a:rPr>
              <a:t>ID:</a:t>
            </a:r>
            <a:r>
              <a:rPr sz="1000" spc="-37" dirty="0">
                <a:latin typeface="Calibri"/>
                <a:cs typeface="Calibri"/>
              </a:rPr>
              <a:t> </a:t>
            </a:r>
            <a:r>
              <a:rPr sz="1000" b="1" spc="-7" dirty="0">
                <a:latin typeface="Calibri"/>
                <a:cs typeface="Calibri"/>
              </a:rPr>
              <a:t>151224/19361</a:t>
            </a:r>
            <a:endParaRPr sz="1000">
              <a:latin typeface="Calibri"/>
              <a:cs typeface="Calibri"/>
            </a:endParaRPr>
          </a:p>
          <a:p>
            <a:pPr marL="9502" marR="3801">
              <a:lnSpc>
                <a:spcPct val="123000"/>
              </a:lnSpc>
              <a:spcBef>
                <a:spcPts val="15"/>
              </a:spcBef>
            </a:pPr>
            <a:r>
              <a:rPr sz="1000" dirty="0">
                <a:latin typeface="Calibri"/>
                <a:cs typeface="Calibri"/>
              </a:rPr>
              <a:t>ALP</a:t>
            </a:r>
            <a:r>
              <a:rPr sz="1000" spc="-30" dirty="0">
                <a:latin typeface="Calibri"/>
                <a:cs typeface="Calibri"/>
              </a:rPr>
              <a:t> </a:t>
            </a:r>
            <a:r>
              <a:rPr sz="1000" dirty="0">
                <a:latin typeface="Calibri"/>
                <a:cs typeface="Calibri"/>
              </a:rPr>
              <a:t>Name</a:t>
            </a:r>
            <a:r>
              <a:rPr sz="1000">
                <a:latin typeface="Calibri"/>
                <a:cs typeface="Calibri"/>
              </a:rPr>
              <a:t>:</a:t>
            </a:r>
            <a:r>
              <a:rPr sz="1000" spc="-26">
                <a:latin typeface="Calibri"/>
                <a:cs typeface="Calibri"/>
              </a:rPr>
              <a:t> </a:t>
            </a:r>
            <a:endParaRPr lang="en-US" sz="1000" b="1" spc="-26" dirty="0" smtClean="0">
              <a:latin typeface="Calibri"/>
              <a:cs typeface="Calibri"/>
            </a:endParaRPr>
          </a:p>
          <a:p>
            <a:pPr marL="9502" marR="3801">
              <a:lnSpc>
                <a:spcPct val="123000"/>
              </a:lnSpc>
              <a:spcBef>
                <a:spcPts val="15"/>
              </a:spcBef>
            </a:pPr>
            <a:r>
              <a:rPr sz="1000" b="1" spc="-15" smtClean="0">
                <a:latin typeface="Calibri"/>
                <a:cs typeface="Calibri"/>
              </a:rPr>
              <a:t> </a:t>
            </a:r>
            <a:r>
              <a:rPr sz="1000" dirty="0">
                <a:latin typeface="Calibri"/>
                <a:cs typeface="Calibri"/>
              </a:rPr>
              <a:t>Loco</a:t>
            </a:r>
            <a:r>
              <a:rPr sz="1000" spc="-45" dirty="0">
                <a:latin typeface="Calibri"/>
                <a:cs typeface="Calibri"/>
              </a:rPr>
              <a:t> </a:t>
            </a:r>
            <a:r>
              <a:rPr sz="1000" dirty="0">
                <a:latin typeface="Calibri"/>
                <a:cs typeface="Calibri"/>
              </a:rPr>
              <a:t>Number:</a:t>
            </a:r>
            <a:r>
              <a:rPr sz="1000" spc="-41" dirty="0">
                <a:latin typeface="Calibri"/>
                <a:cs typeface="Calibri"/>
              </a:rPr>
              <a:t> </a:t>
            </a:r>
            <a:r>
              <a:rPr sz="1000" b="1" spc="-15">
                <a:latin typeface="Calibri"/>
                <a:cs typeface="Calibri"/>
              </a:rPr>
              <a:t>49104</a:t>
            </a:r>
            <a:r>
              <a:rPr sz="1000" b="1" spc="374">
                <a:latin typeface="Calibri"/>
                <a:cs typeface="Calibri"/>
              </a:rPr>
              <a:t> </a:t>
            </a:r>
            <a:endParaRPr lang="en-US" sz="1000" b="1" spc="374" dirty="0" smtClean="0">
              <a:latin typeface="Calibri"/>
              <a:cs typeface="Calibri"/>
            </a:endParaRPr>
          </a:p>
          <a:p>
            <a:pPr marL="9502" marR="3801">
              <a:lnSpc>
                <a:spcPct val="123000"/>
              </a:lnSpc>
              <a:spcBef>
                <a:spcPts val="15"/>
              </a:spcBef>
            </a:pPr>
            <a:r>
              <a:rPr sz="1000" spc="-7" smtClean="0">
                <a:latin typeface="Calibri"/>
                <a:cs typeface="Calibri"/>
              </a:rPr>
              <a:t>Section</a:t>
            </a:r>
            <a:r>
              <a:rPr sz="1000" spc="-7" dirty="0">
                <a:latin typeface="Calibri"/>
                <a:cs typeface="Calibri"/>
              </a:rPr>
              <a:t>:</a:t>
            </a:r>
            <a:r>
              <a:rPr sz="1000" spc="-30" dirty="0">
                <a:latin typeface="Calibri"/>
                <a:cs typeface="Calibri"/>
              </a:rPr>
              <a:t> </a:t>
            </a:r>
            <a:r>
              <a:rPr sz="1000" b="1" dirty="0">
                <a:latin typeface="Calibri"/>
                <a:cs typeface="Calibri"/>
              </a:rPr>
              <a:t>OTHER</a:t>
            </a:r>
            <a:r>
              <a:rPr sz="1000" b="1" spc="-26" dirty="0">
                <a:latin typeface="Calibri"/>
                <a:cs typeface="Calibri"/>
              </a:rPr>
              <a:t> </a:t>
            </a:r>
            <a:r>
              <a:rPr sz="1000" b="1" spc="-15" dirty="0">
                <a:latin typeface="Calibri"/>
                <a:cs typeface="Calibri"/>
              </a:rPr>
              <a:t>Medha</a:t>
            </a:r>
            <a:endParaRPr sz="1000">
              <a:latin typeface="Calibri"/>
              <a:cs typeface="Calibri"/>
            </a:endParaRPr>
          </a:p>
        </p:txBody>
      </p:sp>
      <p:graphicFrame>
        <p:nvGraphicFramePr>
          <p:cNvPr id="6" name="object 6"/>
          <p:cNvGraphicFramePr>
            <a:graphicFrameLocks noGrp="1"/>
          </p:cNvGraphicFramePr>
          <p:nvPr/>
        </p:nvGraphicFramePr>
        <p:xfrm>
          <a:off x="542993" y="1808167"/>
          <a:ext cx="5495088" cy="1207496"/>
        </p:xfrm>
        <a:graphic>
          <a:graphicData uri="http://schemas.openxmlformats.org/drawingml/2006/table">
            <a:tbl>
              <a:tblPr firstRow="1" bandRow="1">
                <a:tableStyleId>{2D5ABB26-0587-4C30-8999-92F81FD0307C}</a:tableStyleId>
              </a:tblPr>
              <a:tblGrid>
                <a:gridCol w="2736684"/>
                <a:gridCol w="2758404"/>
              </a:tblGrid>
              <a:tr h="154753">
                <a:tc>
                  <a:txBody>
                    <a:bodyPr/>
                    <a:lstStyle/>
                    <a:p>
                      <a:pPr marL="64769">
                        <a:lnSpc>
                          <a:spcPct val="100000"/>
                        </a:lnSpc>
                        <a:spcBef>
                          <a:spcPts val="240"/>
                        </a:spcBef>
                      </a:pPr>
                      <a:r>
                        <a:rPr sz="1000" dirty="0">
                          <a:latin typeface="Calibri"/>
                          <a:cs typeface="Calibri"/>
                        </a:rPr>
                        <a:t>MPS</a:t>
                      </a:r>
                      <a:r>
                        <a:rPr sz="1000" spc="-20" dirty="0">
                          <a:latin typeface="Calibri"/>
                          <a:cs typeface="Calibri"/>
                        </a:rPr>
                        <a:t> </a:t>
                      </a:r>
                      <a:r>
                        <a:rPr sz="1000" dirty="0">
                          <a:latin typeface="Calibri"/>
                          <a:cs typeface="Calibri"/>
                        </a:rPr>
                        <a:t>attained:</a:t>
                      </a:r>
                      <a:r>
                        <a:rPr sz="1000" spc="495" dirty="0">
                          <a:latin typeface="Calibri"/>
                          <a:cs typeface="Calibri"/>
                        </a:rPr>
                        <a:t> </a:t>
                      </a:r>
                      <a:r>
                        <a:rPr sz="1000" b="1" dirty="0">
                          <a:latin typeface="Calibri"/>
                          <a:cs typeface="Calibri"/>
                        </a:rPr>
                        <a:t>61</a:t>
                      </a:r>
                      <a:r>
                        <a:rPr sz="1000" b="1" spc="-15" dirty="0">
                          <a:latin typeface="Calibri"/>
                          <a:cs typeface="Calibri"/>
                        </a:rPr>
                        <a:t> </a:t>
                      </a:r>
                      <a:r>
                        <a:rPr sz="1000" b="1" spc="-20" dirty="0">
                          <a:latin typeface="Calibri"/>
                          <a:cs typeface="Calibri"/>
                        </a:rPr>
                        <a:t>kmph</a:t>
                      </a:r>
                      <a:endParaRPr sz="1000">
                        <a:latin typeface="Calibri"/>
                        <a:cs typeface="Calibri"/>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1000" spc="-10" dirty="0">
                          <a:latin typeface="Calibri"/>
                          <a:cs typeface="Calibri"/>
                        </a:rPr>
                        <a:t>Average </a:t>
                      </a:r>
                      <a:r>
                        <a:rPr sz="1000" dirty="0">
                          <a:latin typeface="Calibri"/>
                          <a:cs typeface="Calibri"/>
                        </a:rPr>
                        <a:t>Speed:</a:t>
                      </a:r>
                      <a:r>
                        <a:rPr sz="1000" spc="125" dirty="0">
                          <a:latin typeface="Calibri"/>
                          <a:cs typeface="Calibri"/>
                        </a:rPr>
                        <a:t>  </a:t>
                      </a:r>
                      <a:r>
                        <a:rPr sz="1000" b="1" dirty="0">
                          <a:latin typeface="Calibri"/>
                          <a:cs typeface="Calibri"/>
                        </a:rPr>
                        <a:t>93.3</a:t>
                      </a:r>
                      <a:r>
                        <a:rPr sz="1000" b="1" spc="-5" dirty="0">
                          <a:latin typeface="Calibri"/>
                          <a:cs typeface="Calibri"/>
                        </a:rPr>
                        <a:t> </a:t>
                      </a:r>
                      <a:r>
                        <a:rPr sz="1000" b="1" spc="-20" dirty="0">
                          <a:latin typeface="Calibri"/>
                          <a:cs typeface="Calibri"/>
                        </a:rPr>
                        <a:t>kmph</a:t>
                      </a:r>
                      <a:endParaRPr sz="1000">
                        <a:latin typeface="Calibri"/>
                        <a:cs typeface="Calibri"/>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4346">
                <a:tc>
                  <a:txBody>
                    <a:bodyPr/>
                    <a:lstStyle/>
                    <a:p>
                      <a:pPr marL="64769">
                        <a:lnSpc>
                          <a:spcPct val="100000"/>
                        </a:lnSpc>
                        <a:spcBef>
                          <a:spcPts val="215"/>
                        </a:spcBef>
                      </a:pPr>
                      <a:r>
                        <a:rPr sz="1000" spc="-20" dirty="0">
                          <a:latin typeface="Calibri"/>
                          <a:cs typeface="Calibri"/>
                        </a:rPr>
                        <a:t>Total</a:t>
                      </a:r>
                      <a:r>
                        <a:rPr sz="1000" spc="-30" dirty="0">
                          <a:latin typeface="Calibri"/>
                          <a:cs typeface="Calibri"/>
                        </a:rPr>
                        <a:t> </a:t>
                      </a:r>
                      <a:r>
                        <a:rPr sz="1000" dirty="0">
                          <a:latin typeface="Calibri"/>
                          <a:cs typeface="Calibri"/>
                        </a:rPr>
                        <a:t>Distance:</a:t>
                      </a:r>
                      <a:r>
                        <a:rPr sz="1000" spc="470" dirty="0">
                          <a:latin typeface="Calibri"/>
                          <a:cs typeface="Calibri"/>
                        </a:rPr>
                        <a:t> </a:t>
                      </a:r>
                      <a:r>
                        <a:rPr sz="1000" b="1" dirty="0">
                          <a:latin typeface="Calibri"/>
                          <a:cs typeface="Calibri"/>
                        </a:rPr>
                        <a:t>80.21</a:t>
                      </a:r>
                      <a:r>
                        <a:rPr sz="1000" b="1" spc="-30" dirty="0">
                          <a:latin typeface="Calibri"/>
                          <a:cs typeface="Calibri"/>
                        </a:rPr>
                        <a:t> </a:t>
                      </a:r>
                      <a:r>
                        <a:rPr sz="1000" b="1" spc="-25" dirty="0">
                          <a:latin typeface="Calibri"/>
                          <a:cs typeface="Calibri"/>
                        </a:rPr>
                        <a:t>km</a:t>
                      </a:r>
                      <a:endParaRPr sz="1000">
                        <a:latin typeface="Calibri"/>
                        <a:cs typeface="Calibri"/>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spc="-20" dirty="0">
                          <a:latin typeface="Calibri"/>
                          <a:cs typeface="Calibri"/>
                        </a:rPr>
                        <a:t>Total </a:t>
                      </a:r>
                      <a:r>
                        <a:rPr sz="1000" dirty="0">
                          <a:latin typeface="Calibri"/>
                          <a:cs typeface="Calibri"/>
                        </a:rPr>
                        <a:t>Time:</a:t>
                      </a:r>
                      <a:r>
                        <a:rPr sz="1000" spc="114" dirty="0">
                          <a:latin typeface="Calibri"/>
                          <a:cs typeface="Calibri"/>
                        </a:rPr>
                        <a:t>  </a:t>
                      </a:r>
                      <a:r>
                        <a:rPr sz="1000" b="1" spc="-10" dirty="0">
                          <a:latin typeface="Calibri"/>
                          <a:cs typeface="Calibri"/>
                        </a:rPr>
                        <a:t>0:51:35</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6202">
                <a:tc>
                  <a:txBody>
                    <a:bodyPr/>
                    <a:lstStyle/>
                    <a:p>
                      <a:pPr marL="64769">
                        <a:lnSpc>
                          <a:spcPts val="1435"/>
                        </a:lnSpc>
                      </a:pPr>
                      <a:r>
                        <a:rPr sz="1000" dirty="0">
                          <a:latin typeface="Calibri"/>
                          <a:cs typeface="Calibri"/>
                        </a:rPr>
                        <a:t>Distance</a:t>
                      </a:r>
                      <a:r>
                        <a:rPr sz="1000" spc="-30" dirty="0">
                          <a:latin typeface="Calibri"/>
                          <a:cs typeface="Calibri"/>
                        </a:rPr>
                        <a:t> </a:t>
                      </a:r>
                      <a:r>
                        <a:rPr sz="1000" dirty="0">
                          <a:latin typeface="Calibri"/>
                          <a:cs typeface="Calibri"/>
                        </a:rPr>
                        <a:t>covered</a:t>
                      </a:r>
                      <a:r>
                        <a:rPr sz="1000" spc="-30" dirty="0">
                          <a:latin typeface="Calibri"/>
                          <a:cs typeface="Calibri"/>
                        </a:rPr>
                        <a:t> </a:t>
                      </a:r>
                      <a:r>
                        <a:rPr sz="1000" dirty="0">
                          <a:latin typeface="Calibri"/>
                          <a:cs typeface="Calibri"/>
                        </a:rPr>
                        <a:t>at</a:t>
                      </a:r>
                      <a:r>
                        <a:rPr sz="1000" spc="-30" dirty="0">
                          <a:latin typeface="Calibri"/>
                          <a:cs typeface="Calibri"/>
                        </a:rPr>
                        <a:t> </a:t>
                      </a:r>
                      <a:r>
                        <a:rPr sz="1000" dirty="0">
                          <a:latin typeface="Calibri"/>
                          <a:cs typeface="Calibri"/>
                        </a:rPr>
                        <a:t>near</a:t>
                      </a:r>
                      <a:r>
                        <a:rPr sz="1000" spc="-30" dirty="0">
                          <a:latin typeface="Calibri"/>
                          <a:cs typeface="Calibri"/>
                        </a:rPr>
                        <a:t> </a:t>
                      </a:r>
                      <a:r>
                        <a:rPr sz="1000" dirty="0">
                          <a:latin typeface="Calibri"/>
                          <a:cs typeface="Calibri"/>
                        </a:rPr>
                        <a:t>MPS:</a:t>
                      </a:r>
                      <a:r>
                        <a:rPr sz="1000" spc="215" dirty="0">
                          <a:latin typeface="Calibri"/>
                          <a:cs typeface="Calibri"/>
                        </a:rPr>
                        <a:t> </a:t>
                      </a:r>
                      <a:r>
                        <a:rPr sz="1000" b="1" dirty="0">
                          <a:latin typeface="Calibri"/>
                          <a:cs typeface="Calibri"/>
                        </a:rPr>
                        <a:t>22.78</a:t>
                      </a:r>
                      <a:r>
                        <a:rPr sz="1000" b="1" spc="-30" dirty="0">
                          <a:latin typeface="Calibri"/>
                          <a:cs typeface="Calibri"/>
                        </a:rPr>
                        <a:t> </a:t>
                      </a:r>
                      <a:r>
                        <a:rPr sz="1000" b="1" spc="-25" dirty="0">
                          <a:latin typeface="Calibri"/>
                          <a:cs typeface="Calibri"/>
                        </a:rPr>
                        <a:t>km</a:t>
                      </a:r>
                      <a:endParaRPr sz="1000">
                        <a:latin typeface="Calibri"/>
                        <a:cs typeface="Calibri"/>
                      </a:endParaRPr>
                    </a:p>
                    <a:p>
                      <a:pPr marL="64769">
                        <a:lnSpc>
                          <a:spcPts val="1365"/>
                        </a:lnSpc>
                      </a:pPr>
                      <a:r>
                        <a:rPr sz="1000" spc="-10" dirty="0">
                          <a:latin typeface="Calibri"/>
                          <a:cs typeface="Calibri"/>
                        </a:rPr>
                        <a:t>(speed&gt;.95xMPS)</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pPr>
                      <a:r>
                        <a:rPr sz="1000" dirty="0">
                          <a:latin typeface="Calibri"/>
                          <a:cs typeface="Calibri"/>
                        </a:rPr>
                        <a:t>Time</a:t>
                      </a:r>
                      <a:r>
                        <a:rPr sz="1000" spc="-20" dirty="0">
                          <a:latin typeface="Calibri"/>
                          <a:cs typeface="Calibri"/>
                        </a:rPr>
                        <a:t> </a:t>
                      </a:r>
                      <a:r>
                        <a:rPr sz="1000" dirty="0">
                          <a:latin typeface="Calibri"/>
                          <a:cs typeface="Calibri"/>
                        </a:rPr>
                        <a:t>Range</a:t>
                      </a:r>
                      <a:r>
                        <a:rPr sz="1000" spc="-20" dirty="0">
                          <a:latin typeface="Calibri"/>
                          <a:cs typeface="Calibri"/>
                        </a:rPr>
                        <a:t> </a:t>
                      </a:r>
                      <a:r>
                        <a:rPr sz="1000" dirty="0">
                          <a:latin typeface="Calibri"/>
                          <a:cs typeface="Calibri"/>
                        </a:rPr>
                        <a:t>of</a:t>
                      </a:r>
                      <a:r>
                        <a:rPr sz="1000" spc="-20" dirty="0">
                          <a:latin typeface="Calibri"/>
                          <a:cs typeface="Calibri"/>
                        </a:rPr>
                        <a:t> </a:t>
                      </a:r>
                      <a:r>
                        <a:rPr sz="1000" dirty="0">
                          <a:latin typeface="Calibri"/>
                          <a:cs typeface="Calibri"/>
                        </a:rPr>
                        <a:t>Analysis:</a:t>
                      </a:r>
                      <a:r>
                        <a:rPr sz="1000" spc="-20" dirty="0">
                          <a:latin typeface="Calibri"/>
                          <a:cs typeface="Calibri"/>
                        </a:rPr>
                        <a:t> </a:t>
                      </a:r>
                      <a:r>
                        <a:rPr sz="1000" b="1" dirty="0">
                          <a:latin typeface="Calibri"/>
                          <a:cs typeface="Calibri"/>
                        </a:rPr>
                        <a:t>5:36:20</a:t>
                      </a:r>
                      <a:r>
                        <a:rPr sz="1000" b="1" spc="-15" dirty="0">
                          <a:latin typeface="Calibri"/>
                          <a:cs typeface="Calibri"/>
                        </a:rPr>
                        <a:t> </a:t>
                      </a:r>
                      <a:r>
                        <a:rPr sz="1000" b="1" dirty="0">
                          <a:latin typeface="Calibri"/>
                          <a:cs typeface="Calibri"/>
                        </a:rPr>
                        <a:t>PM</a:t>
                      </a:r>
                      <a:r>
                        <a:rPr sz="1000" b="1" spc="-20" dirty="0">
                          <a:latin typeface="Calibri"/>
                          <a:cs typeface="Calibri"/>
                        </a:rPr>
                        <a:t> </a:t>
                      </a:r>
                      <a:r>
                        <a:rPr sz="1000" b="1" dirty="0">
                          <a:latin typeface="Calibri"/>
                          <a:cs typeface="Calibri"/>
                        </a:rPr>
                        <a:t>-</a:t>
                      </a:r>
                      <a:r>
                        <a:rPr sz="1000" b="1" spc="-20" dirty="0">
                          <a:latin typeface="Calibri"/>
                          <a:cs typeface="Calibri"/>
                        </a:rPr>
                        <a:t> </a:t>
                      </a:r>
                      <a:r>
                        <a:rPr sz="1000" b="1" dirty="0">
                          <a:latin typeface="Calibri"/>
                          <a:cs typeface="Calibri"/>
                        </a:rPr>
                        <a:t>6:28:01</a:t>
                      </a:r>
                      <a:r>
                        <a:rPr sz="1000" b="1" spc="-20" dirty="0">
                          <a:latin typeface="Calibri"/>
                          <a:cs typeface="Calibri"/>
                        </a:rPr>
                        <a:t> </a:t>
                      </a:r>
                      <a:r>
                        <a:rPr sz="1000" b="1" spc="-25" dirty="0">
                          <a:latin typeface="Calibri"/>
                          <a:cs typeface="Calibri"/>
                        </a:rPr>
                        <a:t>PM</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7245">
                <a:tc>
                  <a:txBody>
                    <a:bodyPr/>
                    <a:lstStyle/>
                    <a:p>
                      <a:pPr marL="64769">
                        <a:lnSpc>
                          <a:spcPct val="100000"/>
                        </a:lnSpc>
                        <a:spcBef>
                          <a:spcPts val="25"/>
                        </a:spcBef>
                      </a:pPr>
                      <a:r>
                        <a:rPr sz="1000" dirty="0">
                          <a:latin typeface="Calibri"/>
                          <a:cs typeface="Calibri"/>
                        </a:rPr>
                        <a:t>Late</a:t>
                      </a:r>
                      <a:r>
                        <a:rPr sz="1000" spc="-25" dirty="0">
                          <a:latin typeface="Calibri"/>
                          <a:cs typeface="Calibri"/>
                        </a:rPr>
                        <a:t> </a:t>
                      </a:r>
                      <a:r>
                        <a:rPr sz="1000" dirty="0">
                          <a:latin typeface="Calibri"/>
                          <a:cs typeface="Calibri"/>
                        </a:rPr>
                        <a:t>Controlling:</a:t>
                      </a:r>
                      <a:r>
                        <a:rPr sz="1000" spc="225"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Over</a:t>
                      </a:r>
                      <a:r>
                        <a:rPr sz="1000" spc="-15" dirty="0">
                          <a:latin typeface="Calibri"/>
                          <a:cs typeface="Calibri"/>
                        </a:rPr>
                        <a:t> </a:t>
                      </a:r>
                      <a:r>
                        <a:rPr sz="1000" dirty="0">
                          <a:latin typeface="Calibri"/>
                          <a:cs typeface="Calibri"/>
                        </a:rPr>
                        <a:t>Speeding:</a:t>
                      </a:r>
                      <a:r>
                        <a:rPr sz="1000" spc="-15"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Improper</a:t>
                      </a:r>
                      <a:r>
                        <a:rPr sz="1000" spc="-30" dirty="0">
                          <a:latin typeface="Calibri"/>
                          <a:cs typeface="Calibri"/>
                        </a:rPr>
                        <a:t> </a:t>
                      </a:r>
                      <a:r>
                        <a:rPr sz="1000" spc="-20" dirty="0">
                          <a:latin typeface="Calibri"/>
                          <a:cs typeface="Calibri"/>
                        </a:rPr>
                        <a:t>BPT:</a:t>
                      </a:r>
                      <a:r>
                        <a:rPr sz="1000" spc="-30" dirty="0">
                          <a:latin typeface="Calibri"/>
                          <a:cs typeface="Calibri"/>
                        </a:rPr>
                        <a:t> </a:t>
                      </a:r>
                      <a:r>
                        <a:rPr sz="1000" b="1" spc="-25" dirty="0">
                          <a:latin typeface="Calibri"/>
                          <a:cs typeface="Calibri"/>
                        </a:rPr>
                        <a:t>NO</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dirty="0">
                          <a:latin typeface="Calibri"/>
                          <a:cs typeface="Calibri"/>
                        </a:rPr>
                        <a:t>Abrupt</a:t>
                      </a:r>
                      <a:r>
                        <a:rPr sz="1000" spc="-35" dirty="0">
                          <a:latin typeface="Calibri"/>
                          <a:cs typeface="Calibri"/>
                        </a:rPr>
                        <a:t> </a:t>
                      </a:r>
                      <a:r>
                        <a:rPr sz="1000" dirty="0">
                          <a:latin typeface="Calibri"/>
                          <a:cs typeface="Calibri"/>
                        </a:rPr>
                        <a:t>Braking:</a:t>
                      </a:r>
                      <a:r>
                        <a:rPr sz="1000" spc="-30"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Poor</a:t>
                      </a:r>
                      <a:r>
                        <a:rPr sz="1000" spc="-25" dirty="0">
                          <a:latin typeface="Calibri"/>
                          <a:cs typeface="Calibri"/>
                        </a:rPr>
                        <a:t> </a:t>
                      </a:r>
                      <a:r>
                        <a:rPr sz="1000" dirty="0">
                          <a:latin typeface="Calibri"/>
                          <a:cs typeface="Calibri"/>
                        </a:rPr>
                        <a:t>Running:</a:t>
                      </a:r>
                      <a:r>
                        <a:rPr sz="1000" spc="-25"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SR</a:t>
                      </a:r>
                      <a:r>
                        <a:rPr sz="1000" spc="5" dirty="0">
                          <a:latin typeface="Calibri"/>
                          <a:cs typeface="Calibri"/>
                        </a:rPr>
                        <a:t> </a:t>
                      </a:r>
                      <a:r>
                        <a:rPr sz="1000" spc="-10" dirty="0">
                          <a:latin typeface="Calibri"/>
                          <a:cs typeface="Calibri"/>
                        </a:rPr>
                        <a:t>Overspeed:</a:t>
                      </a:r>
                      <a:r>
                        <a:rPr sz="1000" spc="5" dirty="0">
                          <a:latin typeface="Calibri"/>
                          <a:cs typeface="Calibri"/>
                        </a:rPr>
                        <a:t> </a:t>
                      </a:r>
                      <a:r>
                        <a:rPr sz="1000" b="1" spc="-25" dirty="0">
                          <a:latin typeface="Calibri"/>
                          <a:cs typeface="Calibri"/>
                        </a:rPr>
                        <a:t>NO</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2133" y="3157323"/>
          <a:ext cx="5505948" cy="195477"/>
        </p:xfrm>
        <a:graphic>
          <a:graphicData uri="http://schemas.openxmlformats.org/drawingml/2006/table">
            <a:tbl>
              <a:tblPr firstRow="1" bandRow="1">
                <a:tableStyleId>{2D5ABB26-0587-4C30-8999-92F81FD0307C}</a:tableStyleId>
              </a:tblPr>
              <a:tblGrid>
                <a:gridCol w="1379202"/>
                <a:gridCol w="1379202"/>
                <a:gridCol w="1368342"/>
                <a:gridCol w="1379202"/>
              </a:tblGrid>
              <a:tr h="195477">
                <a:tc>
                  <a:txBody>
                    <a:bodyPr/>
                    <a:lstStyle/>
                    <a:p>
                      <a:pPr marL="67945">
                        <a:lnSpc>
                          <a:spcPct val="100000"/>
                        </a:lnSpc>
                        <a:spcBef>
                          <a:spcPts val="509"/>
                        </a:spcBef>
                      </a:pPr>
                      <a:r>
                        <a:rPr sz="1000" dirty="0">
                          <a:latin typeface="Calibri"/>
                          <a:cs typeface="Calibri"/>
                        </a:rPr>
                        <a:t>BPT</a:t>
                      </a:r>
                      <a:r>
                        <a:rPr sz="1000" spc="-20" dirty="0">
                          <a:latin typeface="Calibri"/>
                          <a:cs typeface="Calibri"/>
                        </a:rPr>
                        <a:t> </a:t>
                      </a:r>
                      <a:r>
                        <a:rPr sz="1000" dirty="0">
                          <a:latin typeface="Calibri"/>
                          <a:cs typeface="Calibri"/>
                        </a:rPr>
                        <a:t>@</a:t>
                      </a:r>
                      <a:r>
                        <a:rPr sz="1000" spc="-20" dirty="0">
                          <a:latin typeface="Calibri"/>
                          <a:cs typeface="Calibri"/>
                        </a:rPr>
                        <a:t> </a:t>
                      </a:r>
                      <a:r>
                        <a:rPr sz="1000" spc="-10" dirty="0">
                          <a:latin typeface="Calibri"/>
                          <a:cs typeface="Calibri"/>
                        </a:rPr>
                        <a:t>5:37:58</a:t>
                      </a:r>
                      <a:r>
                        <a:rPr sz="1000" spc="-20" dirty="0">
                          <a:latin typeface="Calibri"/>
                          <a:cs typeface="Calibri"/>
                        </a:rPr>
                        <a:t> </a:t>
                      </a:r>
                      <a:r>
                        <a:rPr sz="1000" spc="-35" dirty="0">
                          <a:latin typeface="Calibri"/>
                          <a:cs typeface="Calibri"/>
                        </a:rPr>
                        <a:t>PM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dirty="0">
                          <a:latin typeface="Calibri"/>
                          <a:cs typeface="Calibri"/>
                        </a:rPr>
                        <a:t>SPEED</a:t>
                      </a:r>
                      <a:r>
                        <a:rPr sz="1000" spc="-25" dirty="0">
                          <a:latin typeface="Calibri"/>
                          <a:cs typeface="Calibri"/>
                        </a:rPr>
                        <a:t> </a:t>
                      </a:r>
                      <a:r>
                        <a:rPr sz="1000" dirty="0">
                          <a:latin typeface="Calibri"/>
                          <a:cs typeface="Calibri"/>
                        </a:rPr>
                        <a:t>DROP:</a:t>
                      </a:r>
                      <a:r>
                        <a:rPr sz="1000" spc="-20" dirty="0">
                          <a:latin typeface="Calibri"/>
                          <a:cs typeface="Calibri"/>
                        </a:rPr>
                        <a:t> </a:t>
                      </a:r>
                      <a:r>
                        <a:rPr sz="1000" dirty="0">
                          <a:latin typeface="Calibri"/>
                          <a:cs typeface="Calibri"/>
                        </a:rPr>
                        <a:t>41</a:t>
                      </a:r>
                      <a:r>
                        <a:rPr sz="1000" spc="-25" dirty="0">
                          <a:latin typeface="Calibri"/>
                          <a:cs typeface="Calibri"/>
                        </a:rPr>
                        <a:t> </a:t>
                      </a:r>
                      <a:r>
                        <a:rPr sz="1000" dirty="0">
                          <a:latin typeface="Calibri"/>
                          <a:cs typeface="Calibri"/>
                        </a:rPr>
                        <a:t>-</a:t>
                      </a:r>
                      <a:r>
                        <a:rPr sz="1000" spc="-20" dirty="0">
                          <a:latin typeface="Calibri"/>
                          <a:cs typeface="Calibri"/>
                        </a:rPr>
                        <a:t> </a:t>
                      </a:r>
                      <a:r>
                        <a:rPr sz="1000" spc="-25" dirty="0">
                          <a:latin typeface="Calibri"/>
                          <a:cs typeface="Calibri"/>
                        </a:rPr>
                        <a:t>21</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dirty="0">
                          <a:latin typeface="Calibri"/>
                          <a:cs typeface="Calibri"/>
                        </a:rPr>
                        <a:t>BFT</a:t>
                      </a:r>
                      <a:r>
                        <a:rPr sz="1000" spc="-25" dirty="0">
                          <a:latin typeface="Calibri"/>
                          <a:cs typeface="Calibri"/>
                        </a:rPr>
                        <a:t> </a:t>
                      </a:r>
                      <a:r>
                        <a:rPr sz="1000" dirty="0">
                          <a:latin typeface="Calibri"/>
                          <a:cs typeface="Calibri"/>
                        </a:rPr>
                        <a:t>@</a:t>
                      </a:r>
                      <a:r>
                        <a:rPr sz="1000" spc="-25" dirty="0">
                          <a:latin typeface="Calibri"/>
                          <a:cs typeface="Calibri"/>
                        </a:rPr>
                        <a:t> </a:t>
                      </a:r>
                      <a:r>
                        <a:rPr sz="1000" dirty="0">
                          <a:latin typeface="Calibri"/>
                          <a:cs typeface="Calibri"/>
                        </a:rPr>
                        <a:t>-</a:t>
                      </a:r>
                      <a:r>
                        <a:rPr sz="1000" spc="-5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000" dirty="0">
                          <a:latin typeface="Calibri"/>
                          <a:cs typeface="Calibri"/>
                        </a:rPr>
                        <a:t>SPEED</a:t>
                      </a:r>
                      <a:r>
                        <a:rPr sz="1000" spc="-20" dirty="0">
                          <a:latin typeface="Calibri"/>
                          <a:cs typeface="Calibri"/>
                        </a:rPr>
                        <a:t> </a:t>
                      </a:r>
                      <a:r>
                        <a:rPr sz="1000" dirty="0">
                          <a:latin typeface="Calibri"/>
                          <a:cs typeface="Calibri"/>
                        </a:rPr>
                        <a:t>DROP:</a:t>
                      </a:r>
                      <a:r>
                        <a:rPr sz="1000" spc="-20" dirty="0">
                          <a:latin typeface="Calibri"/>
                          <a:cs typeface="Calibri"/>
                        </a:rPr>
                        <a:t> </a:t>
                      </a:r>
                      <a:r>
                        <a:rPr sz="1000" dirty="0">
                          <a:latin typeface="Calibri"/>
                          <a:cs typeface="Calibri"/>
                        </a:rPr>
                        <a:t>-</a:t>
                      </a:r>
                      <a:r>
                        <a:rPr sz="1000" spc="-20" dirty="0">
                          <a:latin typeface="Calibri"/>
                          <a:cs typeface="Calibri"/>
                        </a:rPr>
                        <a:t> </a:t>
                      </a:r>
                      <a:r>
                        <a:rPr sz="1000" spc="-60" dirty="0">
                          <a:latin typeface="Calibri"/>
                          <a:cs typeface="Calibri"/>
                        </a:rPr>
                        <a:t>-</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580892" y="3417917"/>
            <a:ext cx="3467010"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56" dirty="0">
                <a:latin typeface="Calibri"/>
                <a:cs typeface="Calibri"/>
              </a:rPr>
              <a:t> </a:t>
            </a:r>
            <a:r>
              <a:rPr sz="1000" b="1" dirty="0">
                <a:latin typeface="Calibri"/>
                <a:cs typeface="Calibri"/>
              </a:rPr>
              <a:t>WHILE</a:t>
            </a:r>
            <a:r>
              <a:rPr sz="1000" b="1" spc="-37" dirty="0">
                <a:latin typeface="Calibri"/>
                <a:cs typeface="Calibri"/>
              </a:rPr>
              <a:t> </a:t>
            </a:r>
            <a:r>
              <a:rPr sz="1000" b="1" spc="-7" dirty="0">
                <a:latin typeface="Calibri"/>
                <a:cs typeface="Calibri"/>
              </a:rPr>
              <a:t>APPROACHING</a:t>
            </a:r>
            <a:r>
              <a:rPr sz="1000" b="1" spc="-37" dirty="0">
                <a:latin typeface="Calibri"/>
                <a:cs typeface="Calibri"/>
              </a:rPr>
              <a:t> </a:t>
            </a:r>
            <a:r>
              <a:rPr sz="1000" b="1" spc="-7" dirty="0">
                <a:latin typeface="Calibri"/>
                <a:cs typeface="Calibri"/>
              </a:rPr>
              <a:t>STOP</a:t>
            </a:r>
            <a:r>
              <a:rPr sz="1000" b="1" spc="-34" dirty="0">
                <a:latin typeface="Calibri"/>
                <a:cs typeface="Calibri"/>
              </a:rPr>
              <a:t> </a:t>
            </a:r>
            <a:r>
              <a:rPr sz="1000" b="1" dirty="0">
                <a:latin typeface="Calibri"/>
                <a:cs typeface="Calibri"/>
              </a:rPr>
              <a:t>SIGNAL</a:t>
            </a:r>
            <a:r>
              <a:rPr sz="1000" b="1" spc="-37" dirty="0">
                <a:latin typeface="Calibri"/>
                <a:cs typeface="Calibri"/>
              </a:rPr>
              <a:t> AT</a:t>
            </a:r>
            <a:r>
              <a:rPr sz="1000" b="1" spc="-22" dirty="0">
                <a:latin typeface="Calibri"/>
                <a:cs typeface="Calibri"/>
              </a:rPr>
              <a:t> </a:t>
            </a:r>
            <a:r>
              <a:rPr sz="1000" b="1" spc="-7" dirty="0">
                <a:latin typeface="Calibri"/>
                <a:cs typeface="Calibri"/>
              </a:rPr>
              <a:t>DANGER</a:t>
            </a:r>
            <a:endParaRPr sz="1000">
              <a:latin typeface="Calibri"/>
              <a:cs typeface="Calibri"/>
            </a:endParaRPr>
          </a:p>
        </p:txBody>
      </p:sp>
      <p:graphicFrame>
        <p:nvGraphicFramePr>
          <p:cNvPr id="9" name="object 9"/>
          <p:cNvGraphicFramePr>
            <a:graphicFrameLocks noGrp="1"/>
          </p:cNvGraphicFramePr>
          <p:nvPr/>
        </p:nvGraphicFramePr>
        <p:xfrm>
          <a:off x="532133" y="3624659"/>
          <a:ext cx="5527666" cy="956866"/>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309506">
                <a:tc>
                  <a:txBody>
                    <a:bodyPr/>
                    <a:lstStyle/>
                    <a:p>
                      <a:pPr marL="67945">
                        <a:lnSpc>
                          <a:spcPct val="100000"/>
                        </a:lnSpc>
                        <a:spcBef>
                          <a:spcPts val="560"/>
                        </a:spcBef>
                      </a:pPr>
                      <a:r>
                        <a:rPr sz="1000" spc="-20" dirty="0">
                          <a:latin typeface="Calibri"/>
                          <a:cs typeface="Calibri"/>
                        </a:rPr>
                        <a:t>SGNL</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dirty="0">
                          <a:latin typeface="Calibri"/>
                          <a:cs typeface="Calibri"/>
                        </a:rPr>
                        <a:t>TIME/KM</a:t>
                      </a:r>
                      <a:r>
                        <a:rPr sz="1000" spc="-55" dirty="0">
                          <a:latin typeface="Calibri"/>
                          <a:cs typeface="Calibri"/>
                        </a:rPr>
                        <a:t> </a:t>
                      </a:r>
                      <a:r>
                        <a:rPr sz="1000" spc="-25" dirty="0">
                          <a:latin typeface="Calibri"/>
                          <a:cs typeface="Calibri"/>
                        </a:rPr>
                        <a:t>NO</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dirty="0">
                          <a:latin typeface="Calibri"/>
                          <a:cs typeface="Calibri"/>
                        </a:rPr>
                        <a:t>SPEED</a:t>
                      </a:r>
                      <a:r>
                        <a:rPr sz="1000" spc="-30" dirty="0">
                          <a:latin typeface="Calibri"/>
                          <a:cs typeface="Calibri"/>
                        </a:rPr>
                        <a:t> </a:t>
                      </a:r>
                      <a:r>
                        <a:rPr sz="1000" spc="-25" dirty="0">
                          <a:latin typeface="Calibri"/>
                          <a:cs typeface="Calibri"/>
                        </a:rPr>
                        <a:t>B4</a:t>
                      </a:r>
                      <a:endParaRPr sz="1000">
                        <a:latin typeface="Calibri"/>
                        <a:cs typeface="Calibri"/>
                      </a:endParaRPr>
                    </a:p>
                    <a:p>
                      <a:pPr marL="61594">
                        <a:lnSpc>
                          <a:spcPct val="100000"/>
                        </a:lnSpc>
                        <a:spcBef>
                          <a:spcPts val="150"/>
                        </a:spcBef>
                      </a:pPr>
                      <a:r>
                        <a:rPr sz="1000" spc="-10" dirty="0">
                          <a:latin typeface="Calibri"/>
                          <a:cs typeface="Calibri"/>
                        </a:rPr>
                        <a:t>1000mtr</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1000" dirty="0">
                          <a:latin typeface="Calibri"/>
                          <a:cs typeface="Calibri"/>
                        </a:rPr>
                        <a:t>SPEED</a:t>
                      </a:r>
                      <a:r>
                        <a:rPr sz="1000" spc="-30" dirty="0">
                          <a:latin typeface="Calibri"/>
                          <a:cs typeface="Calibri"/>
                        </a:rPr>
                        <a:t> </a:t>
                      </a:r>
                      <a:r>
                        <a:rPr sz="1000" spc="-25" dirty="0">
                          <a:latin typeface="Calibri"/>
                          <a:cs typeface="Calibri"/>
                        </a:rPr>
                        <a:t>B4</a:t>
                      </a:r>
                      <a:endParaRPr sz="1000">
                        <a:latin typeface="Calibri"/>
                        <a:cs typeface="Calibri"/>
                      </a:endParaRPr>
                    </a:p>
                    <a:p>
                      <a:pPr marL="71120">
                        <a:lnSpc>
                          <a:spcPct val="100000"/>
                        </a:lnSpc>
                        <a:spcBef>
                          <a:spcPts val="150"/>
                        </a:spcBef>
                      </a:pPr>
                      <a:r>
                        <a:rPr sz="1000" spc="-10" dirty="0">
                          <a:latin typeface="Calibri"/>
                          <a:cs typeface="Calibri"/>
                        </a:rPr>
                        <a:t>500mtr</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1000" dirty="0">
                          <a:latin typeface="Calibri"/>
                          <a:cs typeface="Calibri"/>
                        </a:rPr>
                        <a:t>SPEED</a:t>
                      </a:r>
                      <a:r>
                        <a:rPr sz="1000" spc="-30" dirty="0">
                          <a:latin typeface="Calibri"/>
                          <a:cs typeface="Calibri"/>
                        </a:rPr>
                        <a:t> </a:t>
                      </a:r>
                      <a:r>
                        <a:rPr sz="1000" spc="-25" dirty="0">
                          <a:latin typeface="Calibri"/>
                          <a:cs typeface="Calibri"/>
                        </a:rPr>
                        <a:t>B4</a:t>
                      </a:r>
                      <a:endParaRPr sz="1000">
                        <a:latin typeface="Calibri"/>
                        <a:cs typeface="Calibri"/>
                      </a:endParaRPr>
                    </a:p>
                    <a:p>
                      <a:pPr marL="67945">
                        <a:lnSpc>
                          <a:spcPct val="100000"/>
                        </a:lnSpc>
                        <a:spcBef>
                          <a:spcPts val="150"/>
                        </a:spcBef>
                      </a:pPr>
                      <a:r>
                        <a:rPr sz="1000" spc="-10" dirty="0">
                          <a:latin typeface="Calibri"/>
                          <a:cs typeface="Calibri"/>
                        </a:rPr>
                        <a:t>100mtr</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dirty="0">
                          <a:latin typeface="Calibri"/>
                          <a:cs typeface="Calibri"/>
                        </a:rPr>
                        <a:t>SPEED</a:t>
                      </a:r>
                      <a:r>
                        <a:rPr sz="1000" spc="-30" dirty="0">
                          <a:latin typeface="Calibri"/>
                          <a:cs typeface="Calibri"/>
                        </a:rPr>
                        <a:t> </a:t>
                      </a:r>
                      <a:r>
                        <a:rPr sz="1000" spc="-25" dirty="0">
                          <a:latin typeface="Calibri"/>
                          <a:cs typeface="Calibri"/>
                        </a:rPr>
                        <a:t>B4</a:t>
                      </a:r>
                      <a:endParaRPr sz="1000">
                        <a:latin typeface="Calibri"/>
                        <a:cs typeface="Calibri"/>
                      </a:endParaRPr>
                    </a:p>
                    <a:p>
                      <a:pPr marL="64769">
                        <a:lnSpc>
                          <a:spcPct val="100000"/>
                        </a:lnSpc>
                        <a:spcBef>
                          <a:spcPts val="150"/>
                        </a:spcBef>
                      </a:pPr>
                      <a:r>
                        <a:rPr sz="1000" spc="-10" dirty="0">
                          <a:latin typeface="Calibri"/>
                          <a:cs typeface="Calibri"/>
                        </a:rPr>
                        <a:t>10mtr</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1000" dirty="0">
                          <a:latin typeface="Calibri"/>
                          <a:cs typeface="Calibri"/>
                        </a:rPr>
                        <a:t>Speed</a:t>
                      </a:r>
                      <a:r>
                        <a:rPr sz="1000" spc="-30" dirty="0">
                          <a:latin typeface="Calibri"/>
                          <a:cs typeface="Calibri"/>
                        </a:rPr>
                        <a:t> </a:t>
                      </a:r>
                      <a:r>
                        <a:rPr sz="1000" dirty="0">
                          <a:latin typeface="Calibri"/>
                          <a:cs typeface="Calibri"/>
                        </a:rPr>
                        <a:t>at</a:t>
                      </a:r>
                      <a:r>
                        <a:rPr sz="1000" spc="-30" dirty="0">
                          <a:latin typeface="Calibri"/>
                          <a:cs typeface="Calibri"/>
                        </a:rPr>
                        <a:t> </a:t>
                      </a:r>
                      <a:r>
                        <a:rPr sz="1000" spc="-10" dirty="0">
                          <a:latin typeface="Calibri"/>
                          <a:cs typeface="Calibri"/>
                        </a:rPr>
                        <a:t>Controlling/ Braking</a:t>
                      </a:r>
                      <a:r>
                        <a:rPr sz="1000" dirty="0">
                          <a:latin typeface="Calibri"/>
                          <a:cs typeface="Calibri"/>
                        </a:rPr>
                        <a:t> </a:t>
                      </a:r>
                      <a:r>
                        <a:rPr sz="1000" spc="-10" dirty="0">
                          <a:latin typeface="Calibri"/>
                          <a:cs typeface="Calibri"/>
                        </a:rPr>
                        <a:t>Distance</a:t>
                      </a:r>
                      <a:endParaRPr sz="1000">
                        <a:latin typeface="Calibri"/>
                        <a:cs typeface="Calibri"/>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BRAKING</a:t>
                      </a:r>
                      <a:endParaRPr sz="1000">
                        <a:latin typeface="Calibri"/>
                        <a:cs typeface="Calibri"/>
                      </a:endParaRPr>
                    </a:p>
                    <a:p>
                      <a:pPr marL="64769">
                        <a:lnSpc>
                          <a:spcPct val="100000"/>
                        </a:lnSpc>
                        <a:spcBef>
                          <a:spcPts val="150"/>
                        </a:spcBef>
                      </a:pPr>
                      <a:r>
                        <a:rPr sz="1000" spc="-10" dirty="0">
                          <a:latin typeface="Calibri"/>
                          <a:cs typeface="Calibri"/>
                        </a:rPr>
                        <a:t>Technique</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10" dirty="0">
                          <a:latin typeface="Calibri"/>
                          <a:cs typeface="Calibri"/>
                        </a:rPr>
                        <a:t>5:58:05</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spc="-25" dirty="0">
                          <a:latin typeface="Calibri"/>
                          <a:cs typeface="Calibri"/>
                        </a:rPr>
                        <a:t>11</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1000" spc="-50" dirty="0">
                          <a:latin typeface="Calibri"/>
                          <a:cs typeface="Calibri"/>
                        </a:rPr>
                        <a:t>8</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1000" spc="-50" dirty="0">
                          <a:latin typeface="Calibri"/>
                          <a:cs typeface="Calibri"/>
                        </a:rPr>
                        <a:t>1</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50" dirty="0">
                          <a:latin typeface="Calibri"/>
                          <a:cs typeface="Calibri"/>
                        </a:rPr>
                        <a:t>0</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1000" dirty="0">
                          <a:latin typeface="Calibri"/>
                          <a:cs typeface="Calibri"/>
                        </a:rPr>
                        <a:t>56kmph</a:t>
                      </a:r>
                      <a:r>
                        <a:rPr sz="1000" spc="-3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9.095</a:t>
                      </a:r>
                      <a:r>
                        <a:rPr sz="1000" spc="-25" dirty="0">
                          <a:latin typeface="Calibri"/>
                          <a:cs typeface="Calibri"/>
                        </a:rPr>
                        <a:t> km</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1000" spc="-10" dirty="0">
                          <a:latin typeface="Calibri"/>
                          <a:cs typeface="Calibri"/>
                        </a:rPr>
                        <a:t>Smooth</a:t>
                      </a:r>
                      <a:endParaRPr sz="10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60"/>
                        </a:spcBef>
                      </a:pPr>
                      <a:r>
                        <a:rPr sz="1000" dirty="0">
                          <a:latin typeface="Calibri"/>
                          <a:cs typeface="Calibri"/>
                        </a:rPr>
                        <a:t>-</a:t>
                      </a:r>
                      <a:r>
                        <a:rPr sz="1000" spc="-50" dirty="0">
                          <a:latin typeface="Calibri"/>
                          <a:cs typeface="Calibri"/>
                        </a:rPr>
                        <a:t>-</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6:27:55</a:t>
                      </a:r>
                      <a:r>
                        <a:rPr sz="1000" spc="-15" dirty="0">
                          <a:latin typeface="Calibri"/>
                          <a:cs typeface="Calibri"/>
                        </a:rPr>
                        <a:t> </a:t>
                      </a:r>
                      <a:r>
                        <a:rPr sz="1000" spc="-25" dirty="0">
                          <a:latin typeface="Calibri"/>
                          <a:cs typeface="Calibri"/>
                        </a:rPr>
                        <a:t>PM</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spc="-25" dirty="0">
                          <a:latin typeface="Calibri"/>
                          <a:cs typeface="Calibri"/>
                        </a:rPr>
                        <a:t>19</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1000" spc="-50" dirty="0">
                          <a:latin typeface="Calibri"/>
                          <a:cs typeface="Calibri"/>
                        </a:rPr>
                        <a:t>8</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1000" spc="-50" dirty="0">
                          <a:latin typeface="Calibri"/>
                          <a:cs typeface="Calibri"/>
                        </a:rPr>
                        <a:t>3</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50" dirty="0">
                          <a:latin typeface="Calibri"/>
                          <a:cs typeface="Calibri"/>
                        </a:rPr>
                        <a:t>2</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1000" dirty="0">
                          <a:latin typeface="Calibri"/>
                          <a:cs typeface="Calibri"/>
                        </a:rPr>
                        <a:t>30kmph</a:t>
                      </a:r>
                      <a:r>
                        <a:rPr sz="1000" spc="-30" dirty="0">
                          <a:latin typeface="Calibri"/>
                          <a:cs typeface="Calibri"/>
                        </a:rPr>
                        <a:t> </a:t>
                      </a:r>
                      <a:r>
                        <a:rPr sz="1000" dirty="0">
                          <a:latin typeface="Calibri"/>
                          <a:cs typeface="Calibri"/>
                        </a:rPr>
                        <a:t>/</a:t>
                      </a:r>
                      <a:r>
                        <a:rPr sz="1000" spc="-25" dirty="0">
                          <a:latin typeface="Calibri"/>
                          <a:cs typeface="Calibri"/>
                        </a:rPr>
                        <a:t> </a:t>
                      </a:r>
                      <a:r>
                        <a:rPr sz="1000" spc="-10" dirty="0">
                          <a:latin typeface="Calibri"/>
                          <a:cs typeface="Calibri"/>
                        </a:rPr>
                        <a:t>2.129</a:t>
                      </a:r>
                      <a:r>
                        <a:rPr sz="1000" spc="-25" dirty="0">
                          <a:latin typeface="Calibri"/>
                          <a:cs typeface="Calibri"/>
                        </a:rPr>
                        <a:t> km</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1000" spc="-10" dirty="0">
                          <a:latin typeface="Calibri"/>
                          <a:cs typeface="Calibri"/>
                        </a:rPr>
                        <a:t>Smooth</a:t>
                      </a:r>
                      <a:endParaRPr sz="10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0" name="object 10"/>
          <p:cNvSpPr txBox="1"/>
          <p:nvPr/>
        </p:nvSpPr>
        <p:spPr>
          <a:xfrm>
            <a:off x="1955095" y="4637117"/>
            <a:ext cx="2718765"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26" dirty="0">
                <a:latin typeface="Calibri"/>
                <a:cs typeface="Calibri"/>
              </a:rPr>
              <a:t> </a:t>
            </a:r>
            <a:r>
              <a:rPr sz="1000" b="1" spc="-7" dirty="0">
                <a:latin typeface="Calibri"/>
                <a:cs typeface="Calibri"/>
              </a:rPr>
              <a:t>RESTRICTIONS</a:t>
            </a:r>
            <a:r>
              <a:rPr sz="1000" b="1" spc="-26" dirty="0">
                <a:latin typeface="Calibri"/>
                <a:cs typeface="Calibri"/>
              </a:rPr>
              <a:t> </a:t>
            </a:r>
            <a:r>
              <a:rPr sz="1000" b="1" spc="-7" dirty="0">
                <a:latin typeface="Calibri"/>
                <a:cs typeface="Calibri"/>
              </a:rPr>
              <a:t>OBSERVED</a:t>
            </a:r>
            <a:r>
              <a:rPr sz="1000" b="1" spc="-26" dirty="0">
                <a:latin typeface="Calibri"/>
                <a:cs typeface="Calibri"/>
              </a:rPr>
              <a:t> </a:t>
            </a:r>
            <a:r>
              <a:rPr sz="1000" b="1" dirty="0">
                <a:latin typeface="Calibri"/>
                <a:cs typeface="Calibri"/>
              </a:rPr>
              <a:t>BY</a:t>
            </a:r>
            <a:r>
              <a:rPr sz="1000" b="1" spc="-26" dirty="0">
                <a:latin typeface="Calibri"/>
                <a:cs typeface="Calibri"/>
              </a:rPr>
              <a:t> </a:t>
            </a:r>
            <a:r>
              <a:rPr sz="1000" b="1" dirty="0">
                <a:latin typeface="Calibri"/>
                <a:cs typeface="Calibri"/>
              </a:rPr>
              <a:t>THE</a:t>
            </a:r>
            <a:r>
              <a:rPr sz="1000" b="1" spc="-26" dirty="0">
                <a:latin typeface="Calibri"/>
                <a:cs typeface="Calibri"/>
              </a:rPr>
              <a:t> </a:t>
            </a:r>
            <a:r>
              <a:rPr sz="1000" b="1" spc="-19" dirty="0">
                <a:latin typeface="Calibri"/>
                <a:cs typeface="Calibri"/>
              </a:rPr>
              <a:t>LP</a:t>
            </a:r>
            <a:endParaRPr sz="1000">
              <a:latin typeface="Calibri"/>
              <a:cs typeface="Calibri"/>
            </a:endParaRPr>
          </a:p>
        </p:txBody>
      </p:sp>
      <p:graphicFrame>
        <p:nvGraphicFramePr>
          <p:cNvPr id="11" name="object 11"/>
          <p:cNvGraphicFramePr>
            <a:graphicFrameLocks noGrp="1"/>
          </p:cNvGraphicFramePr>
          <p:nvPr/>
        </p:nvGraphicFramePr>
        <p:xfrm>
          <a:off x="532133" y="4897886"/>
          <a:ext cx="5560247" cy="512314"/>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309099">
                <a:tc>
                  <a:txBody>
                    <a:bodyPr/>
                    <a:lstStyle/>
                    <a:p>
                      <a:pPr marL="67945">
                        <a:lnSpc>
                          <a:spcPct val="100000"/>
                        </a:lnSpc>
                        <a:spcBef>
                          <a:spcPts val="509"/>
                        </a:spcBef>
                      </a:pPr>
                      <a:r>
                        <a:rPr sz="600" spc="-10" dirty="0">
                          <a:latin typeface="Calibri"/>
                          <a:cs typeface="Calibri"/>
                        </a:rPr>
                        <a:t>Section</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360"/>
                        </a:spcBef>
                      </a:pPr>
                      <a:r>
                        <a:rPr sz="600" dirty="0">
                          <a:latin typeface="Calibri"/>
                          <a:cs typeface="Calibri"/>
                        </a:rPr>
                        <a:t>SR</a:t>
                      </a:r>
                      <a:r>
                        <a:rPr sz="600" spc="-10" dirty="0">
                          <a:latin typeface="Calibri"/>
                          <a:cs typeface="Calibri"/>
                        </a:rPr>
                        <a:t> Specified Speed</a:t>
                      </a:r>
                      <a:endParaRPr sz="600">
                        <a:latin typeface="Calibri"/>
                        <a:cs typeface="Calibri"/>
                      </a:endParaRPr>
                    </a:p>
                  </a:txBody>
                  <a:tcPr marL="0" marR="0" marT="293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spc="-20" dirty="0">
                          <a:latin typeface="Calibri"/>
                          <a:cs typeface="Calibri"/>
                        </a:rPr>
                        <a:t>START FROM</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dirty="0">
                          <a:latin typeface="Calibri"/>
                          <a:cs typeface="Calibri"/>
                        </a:rPr>
                        <a:t>END</a:t>
                      </a:r>
                      <a:r>
                        <a:rPr sz="600" spc="-25" dirty="0">
                          <a:latin typeface="Calibri"/>
                          <a:cs typeface="Calibri"/>
                        </a:rPr>
                        <a:t>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360"/>
                        </a:spcBef>
                      </a:pPr>
                      <a:r>
                        <a:rPr sz="600" spc="-10" dirty="0">
                          <a:latin typeface="Calibri"/>
                          <a:cs typeface="Calibri"/>
                        </a:rPr>
                        <a:t>AVG</a:t>
                      </a:r>
                      <a:r>
                        <a:rPr sz="600" spc="-45" dirty="0">
                          <a:latin typeface="Calibri"/>
                          <a:cs typeface="Calibri"/>
                        </a:rPr>
                        <a:t> </a:t>
                      </a:r>
                      <a:r>
                        <a:rPr sz="600" spc="-10" dirty="0">
                          <a:latin typeface="Calibri"/>
                          <a:cs typeface="Calibri"/>
                        </a:rPr>
                        <a:t>Speed Observed</a:t>
                      </a:r>
                      <a:endParaRPr sz="600">
                        <a:latin typeface="Calibri"/>
                        <a:cs typeface="Calibri"/>
                      </a:endParaRPr>
                    </a:p>
                  </a:txBody>
                  <a:tcPr marL="0" marR="0" marT="293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360"/>
                        </a:spcBef>
                      </a:pPr>
                      <a:r>
                        <a:rPr sz="600" spc="-10" dirty="0">
                          <a:latin typeface="Calibri"/>
                          <a:cs typeface="Calibri"/>
                        </a:rPr>
                        <a:t>Distance </a:t>
                      </a:r>
                      <a:r>
                        <a:rPr sz="600" spc="-25" dirty="0">
                          <a:latin typeface="Calibri"/>
                          <a:cs typeface="Calibri"/>
                        </a:rPr>
                        <a:t>Travelled</a:t>
                      </a:r>
                      <a:endParaRPr sz="600">
                        <a:latin typeface="Calibri"/>
                        <a:cs typeface="Calibri"/>
                      </a:endParaRPr>
                    </a:p>
                  </a:txBody>
                  <a:tcPr marL="0" marR="0" marT="293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600" spc="-25"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600" spc="-25" dirty="0">
                          <a:latin typeface="Calibri"/>
                          <a:cs typeface="Calibri"/>
                        </a:rPr>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pic>
        <p:nvPicPr>
          <p:cNvPr id="14" name="object 14"/>
          <p:cNvPicPr/>
          <p:nvPr/>
        </p:nvPicPr>
        <p:blipFill>
          <a:blip r:embed="rId2" cstate="print"/>
          <a:stretch>
            <a:fillRect/>
          </a:stretch>
        </p:blipFill>
        <p:spPr>
          <a:xfrm>
            <a:off x="4745758" y="5883392"/>
            <a:ext cx="1632998" cy="288808"/>
          </a:xfrm>
          <a:prstGeom prst="rect">
            <a:avLst/>
          </a:prstGeom>
        </p:spPr>
      </p:pic>
      <p:sp>
        <p:nvSpPr>
          <p:cNvPr id="15" name="object 15"/>
          <p:cNvSpPr txBox="1"/>
          <p:nvPr/>
        </p:nvSpPr>
        <p:spPr>
          <a:xfrm>
            <a:off x="5017255" y="6133104"/>
            <a:ext cx="1208159" cy="420096"/>
          </a:xfrm>
          <a:prstGeom prst="rect">
            <a:avLst/>
          </a:prstGeom>
        </p:spPr>
        <p:txBody>
          <a:bodyPr vert="horz" wrap="square" lIns="0" tIns="34207" rIns="0" bIns="0" rtlCol="0">
            <a:spAutoFit/>
          </a:bodyPr>
          <a:lstStyle/>
          <a:p>
            <a:pPr marL="9502" marR="3801">
              <a:lnSpc>
                <a:spcPts val="973"/>
              </a:lnSpc>
              <a:spcBef>
                <a:spcPts val="269"/>
              </a:spcBef>
            </a:pPr>
            <a:r>
              <a:rPr sz="1000" spc="-26" dirty="0">
                <a:latin typeface="Calibri"/>
                <a:cs typeface="Calibri"/>
              </a:rPr>
              <a:t>Report</a:t>
            </a:r>
            <a:r>
              <a:rPr sz="1000" spc="-22" dirty="0">
                <a:latin typeface="Calibri"/>
                <a:cs typeface="Calibri"/>
              </a:rPr>
              <a:t> </a:t>
            </a:r>
            <a:r>
              <a:rPr sz="1000" spc="-19" dirty="0">
                <a:latin typeface="Calibri"/>
                <a:cs typeface="Calibri"/>
              </a:rPr>
              <a:t>checked</a:t>
            </a:r>
            <a:r>
              <a:rPr sz="1000" spc="-11" dirty="0">
                <a:latin typeface="Calibri"/>
                <a:cs typeface="Calibri"/>
              </a:rPr>
              <a:t> </a:t>
            </a:r>
            <a:r>
              <a:rPr sz="1000" spc="-19" dirty="0">
                <a:latin typeface="Calibri"/>
                <a:cs typeface="Calibri"/>
              </a:rPr>
              <a:t>by </a:t>
            </a:r>
            <a:r>
              <a:rPr sz="1000" spc="-37" dirty="0">
                <a:latin typeface="Calibri"/>
                <a:cs typeface="Calibri"/>
              </a:rPr>
              <a:t>Amrish</a:t>
            </a:r>
            <a:r>
              <a:rPr sz="1000" spc="-56" dirty="0">
                <a:latin typeface="Calibri"/>
                <a:cs typeface="Calibri"/>
              </a:rPr>
              <a:t> </a:t>
            </a:r>
            <a:r>
              <a:rPr sz="1000" spc="-37" dirty="0">
                <a:latin typeface="Calibri"/>
                <a:cs typeface="Calibri"/>
              </a:rPr>
              <a:t>Kumar</a:t>
            </a:r>
            <a:r>
              <a:rPr sz="1000" spc="-19" dirty="0">
                <a:latin typeface="Calibri"/>
                <a:cs typeface="Calibri"/>
              </a:rPr>
              <a:t> </a:t>
            </a:r>
            <a:r>
              <a:rPr sz="1000" spc="-45" dirty="0">
                <a:latin typeface="Calibri"/>
                <a:cs typeface="Calibri"/>
              </a:rPr>
              <a:t>Sharma CLI</a:t>
            </a:r>
            <a:r>
              <a:rPr sz="1000" dirty="0">
                <a:latin typeface="Calibri"/>
                <a:cs typeface="Calibri"/>
              </a:rPr>
              <a:t> </a:t>
            </a:r>
            <a:r>
              <a:rPr sz="1000" spc="-19" dirty="0">
                <a:latin typeface="Trebuchet MS"/>
                <a:cs typeface="Trebuchet MS"/>
              </a:rPr>
              <a:t>U</a:t>
            </a:r>
            <a:r>
              <a:rPr sz="1000" spc="-19" dirty="0">
                <a:latin typeface="Calibri"/>
                <a:cs typeface="Calibri"/>
              </a:rPr>
              <a:t>MB</a:t>
            </a:r>
            <a:endParaRPr sz="1000">
              <a:latin typeface="Calibri"/>
              <a:cs typeface="Calibri"/>
            </a:endParaRPr>
          </a:p>
        </p:txBody>
      </p:sp>
      <p:sp>
        <p:nvSpPr>
          <p:cNvPr id="16" name="object 16"/>
          <p:cNvSpPr txBox="1"/>
          <p:nvPr/>
        </p:nvSpPr>
        <p:spPr>
          <a:xfrm>
            <a:off x="533401" y="5582878"/>
            <a:ext cx="7924800" cy="118553"/>
          </a:xfrm>
          <a:prstGeom prst="rect">
            <a:avLst/>
          </a:prstGeom>
        </p:spPr>
        <p:txBody>
          <a:bodyPr vert="horz" wrap="square" lIns="0" tIns="28506" rIns="0" bIns="0" rtlCol="0">
            <a:spAutoFit/>
          </a:bodyPr>
          <a:lstStyle/>
          <a:p>
            <a:pPr marL="9502" marR="3801">
              <a:lnSpc>
                <a:spcPts val="748"/>
              </a:lnSpc>
              <a:spcBef>
                <a:spcPts val="224"/>
              </a:spcBef>
            </a:pPr>
            <a:r>
              <a:rPr sz="1000" smtClean="0">
                <a:latin typeface="Arial MT"/>
                <a:cs typeface="Arial MT"/>
              </a:rPr>
              <a:t>.</a:t>
            </a:r>
            <a:r>
              <a:rPr lang="en-US" sz="1000" dirty="0" smtClean="0">
                <a:latin typeface="Arial MT"/>
                <a:cs typeface="Arial MT"/>
              </a:rPr>
              <a:t>Note;-</a:t>
            </a:r>
            <a:r>
              <a:rPr sz="1000" spc="4" smtClean="0">
                <a:latin typeface="Arial MT"/>
                <a:cs typeface="Arial MT"/>
              </a:rPr>
              <a:t> </a:t>
            </a:r>
            <a:r>
              <a:rPr sz="1000" dirty="0">
                <a:latin typeface="Arial MT"/>
                <a:cs typeface="Arial MT"/>
              </a:rPr>
              <a:t>LP</a:t>
            </a:r>
            <a:r>
              <a:rPr sz="1000" spc="4" dirty="0">
                <a:latin typeface="Arial MT"/>
                <a:cs typeface="Arial MT"/>
              </a:rPr>
              <a:t> </a:t>
            </a:r>
            <a:r>
              <a:rPr sz="1000" dirty="0">
                <a:latin typeface="Arial MT"/>
                <a:cs typeface="Arial MT"/>
              </a:rPr>
              <a:t>done</a:t>
            </a:r>
            <a:r>
              <a:rPr sz="1000" spc="4" dirty="0">
                <a:latin typeface="Arial MT"/>
                <a:cs typeface="Arial MT"/>
              </a:rPr>
              <a:t> </a:t>
            </a:r>
            <a:r>
              <a:rPr sz="1000" dirty="0">
                <a:latin typeface="Arial MT"/>
                <a:cs typeface="Arial MT"/>
              </a:rPr>
              <a:t>bft</a:t>
            </a:r>
            <a:r>
              <a:rPr sz="1000" spc="7" dirty="0">
                <a:latin typeface="Arial MT"/>
                <a:cs typeface="Arial MT"/>
              </a:rPr>
              <a:t> </a:t>
            </a:r>
            <a:r>
              <a:rPr sz="1000" dirty="0">
                <a:latin typeface="Arial MT"/>
                <a:cs typeface="Arial MT"/>
              </a:rPr>
              <a:t>&amp;</a:t>
            </a:r>
            <a:r>
              <a:rPr sz="1000" spc="4" dirty="0">
                <a:latin typeface="Arial MT"/>
                <a:cs typeface="Arial MT"/>
              </a:rPr>
              <a:t> </a:t>
            </a:r>
            <a:r>
              <a:rPr sz="1000" dirty="0">
                <a:latin typeface="Arial MT"/>
                <a:cs typeface="Arial MT"/>
              </a:rPr>
              <a:t>bpt</a:t>
            </a:r>
            <a:r>
              <a:rPr sz="1000" spc="4" dirty="0">
                <a:latin typeface="Arial MT"/>
                <a:cs typeface="Arial MT"/>
              </a:rPr>
              <a:t> </a:t>
            </a:r>
            <a:r>
              <a:rPr sz="1000" dirty="0">
                <a:latin typeface="Arial MT"/>
                <a:cs typeface="Arial MT"/>
              </a:rPr>
              <a:t>at</a:t>
            </a:r>
            <a:r>
              <a:rPr sz="1000" spc="7" dirty="0">
                <a:latin typeface="Arial MT"/>
                <a:cs typeface="Arial MT"/>
              </a:rPr>
              <a:t> </a:t>
            </a:r>
            <a:r>
              <a:rPr sz="1000" dirty="0">
                <a:latin typeface="Arial MT"/>
                <a:cs typeface="Arial MT"/>
              </a:rPr>
              <a:t>the</a:t>
            </a:r>
            <a:r>
              <a:rPr sz="1000" spc="4" dirty="0">
                <a:latin typeface="Arial MT"/>
                <a:cs typeface="Arial MT"/>
              </a:rPr>
              <a:t> </a:t>
            </a:r>
            <a:r>
              <a:rPr sz="1000" dirty="0">
                <a:latin typeface="Arial MT"/>
                <a:cs typeface="Arial MT"/>
              </a:rPr>
              <a:t>speed</a:t>
            </a:r>
            <a:r>
              <a:rPr sz="1000" spc="4" dirty="0">
                <a:latin typeface="Arial MT"/>
                <a:cs typeface="Arial MT"/>
              </a:rPr>
              <a:t> </a:t>
            </a:r>
            <a:r>
              <a:rPr sz="1000" dirty="0">
                <a:latin typeface="Arial MT"/>
                <a:cs typeface="Arial MT"/>
              </a:rPr>
              <a:t>15-5&amp;43-17</a:t>
            </a:r>
            <a:r>
              <a:rPr sz="1000" spc="7" dirty="0">
                <a:latin typeface="Arial MT"/>
                <a:cs typeface="Arial MT"/>
              </a:rPr>
              <a:t> </a:t>
            </a:r>
            <a:r>
              <a:rPr sz="1000" dirty="0">
                <a:latin typeface="Arial MT"/>
                <a:cs typeface="Arial MT"/>
              </a:rPr>
              <a:t>kmph</a:t>
            </a:r>
            <a:r>
              <a:rPr sz="1000" spc="4" dirty="0">
                <a:latin typeface="Arial MT"/>
                <a:cs typeface="Arial MT"/>
              </a:rPr>
              <a:t> </a:t>
            </a:r>
            <a:r>
              <a:rPr sz="1000" dirty="0">
                <a:latin typeface="Arial MT"/>
                <a:cs typeface="Arial MT"/>
              </a:rPr>
              <a:t>but</a:t>
            </a:r>
            <a:r>
              <a:rPr sz="1000" spc="4" dirty="0">
                <a:latin typeface="Arial MT"/>
                <a:cs typeface="Arial MT"/>
              </a:rPr>
              <a:t> </a:t>
            </a:r>
            <a:r>
              <a:rPr sz="1000" dirty="0">
                <a:latin typeface="Arial MT"/>
                <a:cs typeface="Arial MT"/>
              </a:rPr>
              <a:t>SPM</a:t>
            </a:r>
            <a:r>
              <a:rPr sz="1000" spc="4" dirty="0">
                <a:latin typeface="Arial MT"/>
                <a:cs typeface="Arial MT"/>
              </a:rPr>
              <a:t> </a:t>
            </a:r>
            <a:r>
              <a:rPr sz="1000" dirty="0">
                <a:latin typeface="Arial MT"/>
                <a:cs typeface="Arial MT"/>
              </a:rPr>
              <a:t>did</a:t>
            </a:r>
            <a:r>
              <a:rPr sz="1000" spc="7" dirty="0">
                <a:latin typeface="Arial MT"/>
                <a:cs typeface="Arial MT"/>
              </a:rPr>
              <a:t> </a:t>
            </a:r>
            <a:r>
              <a:rPr sz="1000" dirty="0">
                <a:latin typeface="Arial MT"/>
                <a:cs typeface="Arial MT"/>
              </a:rPr>
              <a:t>not</a:t>
            </a:r>
            <a:r>
              <a:rPr sz="1000" spc="4" dirty="0">
                <a:latin typeface="Arial MT"/>
                <a:cs typeface="Arial MT"/>
              </a:rPr>
              <a:t> </a:t>
            </a:r>
            <a:r>
              <a:rPr sz="1000" dirty="0">
                <a:latin typeface="Arial MT"/>
                <a:cs typeface="Arial MT"/>
              </a:rPr>
              <a:t>showing</a:t>
            </a:r>
            <a:r>
              <a:rPr sz="1000" spc="4" dirty="0">
                <a:latin typeface="Arial MT"/>
                <a:cs typeface="Arial MT"/>
              </a:rPr>
              <a:t> </a:t>
            </a:r>
            <a:r>
              <a:rPr sz="1000" spc="-19" dirty="0">
                <a:latin typeface="Arial MT"/>
                <a:cs typeface="Arial MT"/>
              </a:rPr>
              <a:t>bft </a:t>
            </a:r>
            <a:r>
              <a:rPr sz="1000" dirty="0">
                <a:latin typeface="Arial MT"/>
                <a:cs typeface="Arial MT"/>
              </a:rPr>
              <a:t>&amp; Bpt 41-21 </a:t>
            </a:r>
            <a:r>
              <a:rPr sz="1000" spc="-15" dirty="0">
                <a:latin typeface="Arial MT"/>
                <a:cs typeface="Arial MT"/>
              </a:rPr>
              <a:t>kmph</a:t>
            </a:r>
            <a:endParaRPr sz="1000">
              <a:latin typeface="Arial M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1026012" y="1447800"/>
            <a:ext cx="7167968" cy="3276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895600"/>
            <a:ext cx="3180614" cy="707886"/>
          </a:xfrm>
          <a:prstGeom prst="rect">
            <a:avLst/>
          </a:prstGeom>
        </p:spPr>
        <p:txBody>
          <a:bodyPr wrap="none">
            <a:spAutoFit/>
          </a:bodyPr>
          <a:lstStyle/>
          <a:p>
            <a:r>
              <a:rPr lang="en-US" sz="4000" b="1" i="1" dirty="0" smtClean="0">
                <a:solidFill>
                  <a:srgbClr val="7030A0"/>
                </a:solidFill>
              </a:rPr>
              <a:t>CASE </a:t>
            </a:r>
            <a:r>
              <a:rPr lang="en-US" sz="4000" b="1" i="1" dirty="0" smtClean="0">
                <a:solidFill>
                  <a:srgbClr val="7030A0"/>
                </a:solidFill>
              </a:rPr>
              <a:t>STUDY-5</a:t>
            </a:r>
            <a:endParaRPr lang="en-US" sz="4000" b="1" i="1" dirty="0">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a:effectLst/>
        </p:spPr>
      </p:pic>
      <p:sp>
        <p:nvSpPr>
          <p:cNvPr id="4" name="TextBox 3"/>
          <p:cNvSpPr txBox="1"/>
          <p:nvPr/>
        </p:nvSpPr>
        <p:spPr>
          <a:xfrm>
            <a:off x="1524000" y="381000"/>
            <a:ext cx="5715000" cy="369332"/>
          </a:xfrm>
          <a:prstGeom prst="rect">
            <a:avLst/>
          </a:prstGeom>
          <a:noFill/>
        </p:spPr>
        <p:txBody>
          <a:bodyPr wrap="square" rtlCol="0">
            <a:spAutoFit/>
          </a:bodyPr>
          <a:lstStyle/>
          <a:p>
            <a:endParaRPr lang="en-US" dirty="0"/>
          </a:p>
        </p:txBody>
      </p:sp>
      <p:sp>
        <p:nvSpPr>
          <p:cNvPr id="5" name="TextBox 4"/>
          <p:cNvSpPr txBox="1"/>
          <p:nvPr/>
        </p:nvSpPr>
        <p:spPr>
          <a:xfrm>
            <a:off x="457200" y="0"/>
            <a:ext cx="5791200" cy="461665"/>
          </a:xfrm>
          <a:prstGeom prst="rect">
            <a:avLst/>
          </a:prstGeom>
          <a:noFill/>
        </p:spPr>
        <p:txBody>
          <a:bodyPr wrap="square" rtlCol="0">
            <a:spAutoFit/>
          </a:bodyPr>
          <a:lstStyle/>
          <a:p>
            <a:r>
              <a:rPr lang="en-US" sz="2400" dirty="0" smtClean="0">
                <a:solidFill>
                  <a:srgbClr val="FF0000"/>
                </a:solidFill>
              </a:rPr>
              <a:t>SPEEDOMETER DATA ANALYSIS-5</a:t>
            </a:r>
            <a:endParaRPr lang="en-US" sz="2400" dirty="0">
              <a:solidFill>
                <a:srgbClr val="FF0000"/>
              </a:solidFill>
            </a:endParaRPr>
          </a:p>
        </p:txBody>
      </p:sp>
      <p:sp>
        <p:nvSpPr>
          <p:cNvPr id="6" name="TextBox 5"/>
          <p:cNvSpPr txBox="1"/>
          <p:nvPr/>
        </p:nvSpPr>
        <p:spPr>
          <a:xfrm>
            <a:off x="381000" y="762000"/>
            <a:ext cx="8305800" cy="707886"/>
          </a:xfrm>
          <a:prstGeom prst="rect">
            <a:avLst/>
          </a:prstGeom>
          <a:noFill/>
        </p:spPr>
        <p:txBody>
          <a:bodyPr wrap="square" rtlCol="0">
            <a:spAutoFit/>
          </a:bodyPr>
          <a:lstStyle/>
          <a:p>
            <a:r>
              <a:rPr lang="en-US" sz="1000" dirty="0" smtClean="0"/>
              <a:t>Date of Journey-13.12.24                                                                                                  Report ID;-151224/19241</a:t>
            </a:r>
          </a:p>
          <a:p>
            <a:r>
              <a:rPr lang="en-US" sz="1000" dirty="0" smtClean="0"/>
              <a:t>Train No-.            Coaching                                                                                                 Loco No;-188638</a:t>
            </a:r>
          </a:p>
          <a:p>
            <a:r>
              <a:rPr lang="en-US" sz="1000" dirty="0" smtClean="0"/>
              <a:t>Section;--                                                                                                                              SPM;----</a:t>
            </a:r>
          </a:p>
          <a:p>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44196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95600" y="2819400"/>
            <a:ext cx="3180614" cy="707886"/>
          </a:xfrm>
          <a:prstGeom prst="rect">
            <a:avLst/>
          </a:prstGeom>
        </p:spPr>
        <p:txBody>
          <a:bodyPr wrap="none">
            <a:spAutoFit/>
          </a:bodyPr>
          <a:lstStyle/>
          <a:p>
            <a:r>
              <a:rPr lang="en-US" sz="4000" b="1" i="1" dirty="0" smtClean="0">
                <a:solidFill>
                  <a:srgbClr val="00B050"/>
                </a:solidFill>
              </a:rPr>
              <a:t>CASE </a:t>
            </a:r>
            <a:r>
              <a:rPr lang="en-US" sz="4000" b="1" i="1" dirty="0" smtClean="0">
                <a:solidFill>
                  <a:srgbClr val="00B050"/>
                </a:solidFill>
              </a:rPr>
              <a:t>STUDY-6</a:t>
            </a:r>
            <a:endParaRPr lang="en-US" sz="4000" b="1" i="1"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09800" y="2895600"/>
            <a:ext cx="3810000" cy="707886"/>
          </a:xfrm>
          <a:prstGeom prst="rect">
            <a:avLst/>
          </a:prstGeom>
          <a:noFill/>
        </p:spPr>
        <p:txBody>
          <a:bodyPr wrap="square" rtlCol="0">
            <a:spAutoFit/>
          </a:bodyPr>
          <a:lstStyle/>
          <a:p>
            <a:r>
              <a:rPr lang="en-US" sz="4000" b="1" i="1" dirty="0" smtClean="0">
                <a:solidFill>
                  <a:srgbClr val="7030A0"/>
                </a:solidFill>
              </a:rPr>
              <a:t>CASE STUDY-1</a:t>
            </a:r>
            <a:endParaRPr lang="en-US" sz="4000" b="1" i="1"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0" y="1295400"/>
            <a:ext cx="9144000" cy="5543550"/>
          </a:xfrm>
          <a:prstGeom prst="rect">
            <a:avLst/>
          </a:prstGeom>
          <a:noFill/>
          <a:ln w="9525">
            <a:noFill/>
            <a:miter lim="800000"/>
            <a:headEnd/>
            <a:tailEnd/>
          </a:ln>
          <a:effectLst/>
        </p:spPr>
      </p:pic>
      <p:sp>
        <p:nvSpPr>
          <p:cNvPr id="4" name="TextBox 3"/>
          <p:cNvSpPr txBox="1"/>
          <p:nvPr/>
        </p:nvSpPr>
        <p:spPr>
          <a:xfrm>
            <a:off x="914400" y="0"/>
            <a:ext cx="5562600" cy="461665"/>
          </a:xfrm>
          <a:prstGeom prst="rect">
            <a:avLst/>
          </a:prstGeom>
          <a:noFill/>
        </p:spPr>
        <p:txBody>
          <a:bodyPr wrap="square" rtlCol="0">
            <a:spAutoFit/>
          </a:bodyPr>
          <a:lstStyle/>
          <a:p>
            <a:r>
              <a:rPr lang="en-US" sz="2400" dirty="0" smtClean="0">
                <a:solidFill>
                  <a:srgbClr val="FF0000"/>
                </a:solidFill>
              </a:rPr>
              <a:t>SPEEDOMETER DATA ANALYSIS-6</a:t>
            </a:r>
            <a:endParaRPr lang="en-US" sz="2400" dirty="0">
              <a:solidFill>
                <a:srgbClr val="FF0000"/>
              </a:solidFill>
            </a:endParaRPr>
          </a:p>
        </p:txBody>
      </p:sp>
      <p:sp>
        <p:nvSpPr>
          <p:cNvPr id="5" name="TextBox 4"/>
          <p:cNvSpPr txBox="1"/>
          <p:nvPr/>
        </p:nvSpPr>
        <p:spPr>
          <a:xfrm>
            <a:off x="76200" y="381000"/>
            <a:ext cx="7010400" cy="646331"/>
          </a:xfrm>
          <a:prstGeom prst="rect">
            <a:avLst/>
          </a:prstGeom>
          <a:noFill/>
        </p:spPr>
        <p:txBody>
          <a:bodyPr wrap="square" rtlCol="0">
            <a:spAutoFit/>
          </a:bodyPr>
          <a:lstStyle/>
          <a:p>
            <a:r>
              <a:rPr lang="en-US" sz="1200" b="1" dirty="0" smtClean="0"/>
              <a:t>Journey Date;-13:12:24                                                                               Report id;-     151224/18236  </a:t>
            </a:r>
          </a:p>
          <a:p>
            <a:r>
              <a:rPr lang="en-US" sz="1200" b="1" dirty="0" smtClean="0"/>
              <a:t>Train no;-          04301                                                                                   Loco no;-       48594</a:t>
            </a:r>
          </a:p>
          <a:p>
            <a:r>
              <a:rPr lang="en-US" sz="1200" b="1" dirty="0" smtClean="0"/>
              <a:t>Section…..                                                                                                       SPM;-            AAL                    </a:t>
            </a:r>
            <a:endParaRPr lang="en-US" sz="12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609601"/>
            <a:ext cx="9143999" cy="445293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609600"/>
            <a:ext cx="9143999" cy="5410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2895600"/>
            <a:ext cx="3180614" cy="707886"/>
          </a:xfrm>
          <a:prstGeom prst="rect">
            <a:avLst/>
          </a:prstGeom>
        </p:spPr>
        <p:txBody>
          <a:bodyPr wrap="none">
            <a:spAutoFit/>
          </a:bodyPr>
          <a:lstStyle/>
          <a:p>
            <a:r>
              <a:rPr lang="en-US" sz="4000" b="1" i="1" dirty="0" smtClean="0">
                <a:solidFill>
                  <a:srgbClr val="FFC000"/>
                </a:solidFill>
              </a:rPr>
              <a:t>CASE </a:t>
            </a:r>
            <a:r>
              <a:rPr lang="en-US" sz="4000" b="1" i="1" dirty="0" smtClean="0">
                <a:solidFill>
                  <a:srgbClr val="FFC000"/>
                </a:solidFill>
              </a:rPr>
              <a:t>STUDY-7</a:t>
            </a:r>
            <a:endParaRPr lang="en-US" sz="4000" b="1" i="1" dirty="0">
              <a:solidFill>
                <a:srgbClr val="FFC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219200"/>
            <a:ext cx="9143999" cy="5638800"/>
          </a:xfrm>
          <a:prstGeom prst="rect">
            <a:avLst/>
          </a:prstGeom>
          <a:noFill/>
          <a:ln w="9525">
            <a:noFill/>
            <a:miter lim="800000"/>
            <a:headEnd/>
            <a:tailEnd/>
          </a:ln>
          <a:effectLst/>
        </p:spPr>
      </p:pic>
      <p:sp>
        <p:nvSpPr>
          <p:cNvPr id="3" name="TextBox 2"/>
          <p:cNvSpPr txBox="1"/>
          <p:nvPr/>
        </p:nvSpPr>
        <p:spPr>
          <a:xfrm>
            <a:off x="609600" y="0"/>
            <a:ext cx="6629400" cy="461665"/>
          </a:xfrm>
          <a:prstGeom prst="rect">
            <a:avLst/>
          </a:prstGeom>
          <a:noFill/>
        </p:spPr>
        <p:txBody>
          <a:bodyPr wrap="square" rtlCol="0">
            <a:spAutoFit/>
          </a:bodyPr>
          <a:lstStyle/>
          <a:p>
            <a:r>
              <a:rPr lang="en-US" sz="2400" dirty="0" smtClean="0">
                <a:solidFill>
                  <a:srgbClr val="FF0000"/>
                </a:solidFill>
              </a:rPr>
              <a:t>SPEEDOMETER DATA ANALYSIS-7</a:t>
            </a:r>
            <a:endParaRPr lang="en-US" sz="2400" dirty="0">
              <a:solidFill>
                <a:srgbClr val="FF0000"/>
              </a:solidFill>
            </a:endParaRPr>
          </a:p>
        </p:txBody>
      </p:sp>
      <p:sp>
        <p:nvSpPr>
          <p:cNvPr id="4" name="TextBox 3"/>
          <p:cNvSpPr txBox="1"/>
          <p:nvPr/>
        </p:nvSpPr>
        <p:spPr>
          <a:xfrm>
            <a:off x="533400" y="685800"/>
            <a:ext cx="7391400" cy="646331"/>
          </a:xfrm>
          <a:prstGeom prst="rect">
            <a:avLst/>
          </a:prstGeom>
          <a:noFill/>
        </p:spPr>
        <p:txBody>
          <a:bodyPr wrap="square" rtlCol="0">
            <a:spAutoFit/>
          </a:bodyPr>
          <a:lstStyle/>
          <a:p>
            <a:r>
              <a:rPr lang="en-US" sz="1200" b="1" dirty="0" smtClean="0"/>
              <a:t>Journey Date;-13.12.24                                                                              REPORT ID;-151224/20598                                                  </a:t>
            </a:r>
          </a:p>
          <a:p>
            <a:r>
              <a:rPr lang="en-US" sz="1200" b="1" dirty="0" smtClean="0"/>
              <a:t>Train No.-UP BTPN(E/BMBS)                                                                     LOCO No;-69049</a:t>
            </a:r>
          </a:p>
          <a:p>
            <a:r>
              <a:rPr lang="en-US" sz="1200" b="1" dirty="0" smtClean="0"/>
              <a:t>Section ;- Nil                                                                                                 SPM;-  -------------</a:t>
            </a:r>
            <a:endParaRPr lang="en-US" sz="12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929028" y="1095374"/>
            <a:ext cx="6829085" cy="50006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971800"/>
            <a:ext cx="3180614" cy="707886"/>
          </a:xfrm>
          <a:prstGeom prst="rect">
            <a:avLst/>
          </a:prstGeom>
        </p:spPr>
        <p:txBody>
          <a:bodyPr wrap="none">
            <a:spAutoFit/>
          </a:bodyPr>
          <a:lstStyle/>
          <a:p>
            <a:r>
              <a:rPr lang="en-US" sz="4000" b="1" i="1" dirty="0" smtClean="0">
                <a:solidFill>
                  <a:srgbClr val="FF0000"/>
                </a:solidFill>
              </a:rPr>
              <a:t>CASE </a:t>
            </a:r>
            <a:r>
              <a:rPr lang="en-US" sz="4000" b="1" i="1" dirty="0" smtClean="0">
                <a:solidFill>
                  <a:srgbClr val="FF0000"/>
                </a:solidFill>
              </a:rPr>
              <a:t>STUDY-8</a:t>
            </a:r>
            <a:endParaRPr lang="en-US" sz="4000" b="1" i="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457200" y="1295400"/>
            <a:ext cx="7848600" cy="5562600"/>
          </a:xfrm>
          <a:prstGeom prst="rect">
            <a:avLst/>
          </a:prstGeom>
          <a:noFill/>
          <a:ln w="9525">
            <a:noFill/>
            <a:miter lim="800000"/>
            <a:headEnd/>
            <a:tailEnd/>
          </a:ln>
          <a:effectLst/>
        </p:spPr>
      </p:pic>
      <p:sp>
        <p:nvSpPr>
          <p:cNvPr id="4" name="TextBox 3"/>
          <p:cNvSpPr txBox="1"/>
          <p:nvPr/>
        </p:nvSpPr>
        <p:spPr>
          <a:xfrm>
            <a:off x="609600" y="71735"/>
            <a:ext cx="7772400" cy="461665"/>
          </a:xfrm>
          <a:prstGeom prst="rect">
            <a:avLst/>
          </a:prstGeom>
          <a:noFill/>
        </p:spPr>
        <p:txBody>
          <a:bodyPr wrap="square" rtlCol="0">
            <a:spAutoFit/>
          </a:bodyPr>
          <a:lstStyle/>
          <a:p>
            <a:r>
              <a:rPr lang="en-US" sz="2400" dirty="0" smtClean="0">
                <a:solidFill>
                  <a:srgbClr val="FF0000"/>
                </a:solidFill>
              </a:rPr>
              <a:t>SPEEDOMETER DATA ANALYSIS-8</a:t>
            </a:r>
            <a:endParaRPr lang="en-US" sz="2400" dirty="0">
              <a:solidFill>
                <a:srgbClr val="FF0000"/>
              </a:solidFill>
            </a:endParaRPr>
          </a:p>
        </p:txBody>
      </p:sp>
      <p:sp>
        <p:nvSpPr>
          <p:cNvPr id="5" name="TextBox 4"/>
          <p:cNvSpPr txBox="1"/>
          <p:nvPr/>
        </p:nvSpPr>
        <p:spPr>
          <a:xfrm>
            <a:off x="533400" y="685800"/>
            <a:ext cx="8458200" cy="646331"/>
          </a:xfrm>
          <a:prstGeom prst="rect">
            <a:avLst/>
          </a:prstGeom>
          <a:noFill/>
        </p:spPr>
        <p:txBody>
          <a:bodyPr wrap="square" rtlCol="0">
            <a:spAutoFit/>
          </a:bodyPr>
          <a:lstStyle/>
          <a:p>
            <a:r>
              <a:rPr lang="en-US" sz="1200" b="1" dirty="0" smtClean="0"/>
              <a:t>Journey Date;- 15.12.24                                                                    Report ID;-161224/08879</a:t>
            </a:r>
          </a:p>
          <a:p>
            <a:r>
              <a:rPr lang="en-US" sz="1200" b="1" dirty="0" smtClean="0"/>
              <a:t>Train No;- 22448(CHG)                                                                       Loco No;-188328</a:t>
            </a:r>
          </a:p>
          <a:p>
            <a:r>
              <a:rPr lang="en-US" sz="1200" b="1" dirty="0" smtClean="0"/>
              <a:t>Section;-  --------------                                                                           SPM;- MEDHA                                                                    </a:t>
            </a:r>
            <a:endParaRPr lang="en-US" sz="12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584200" y="1485900"/>
            <a:ext cx="7974013" cy="38862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819400"/>
            <a:ext cx="3180614" cy="707886"/>
          </a:xfrm>
          <a:prstGeom prst="rect">
            <a:avLst/>
          </a:prstGeom>
        </p:spPr>
        <p:txBody>
          <a:bodyPr wrap="none">
            <a:spAutoFit/>
          </a:bodyPr>
          <a:lstStyle/>
          <a:p>
            <a:r>
              <a:rPr lang="en-US" sz="4000" b="1" i="1" dirty="0" smtClean="0">
                <a:solidFill>
                  <a:srgbClr val="C00000"/>
                </a:solidFill>
              </a:rPr>
              <a:t>CASE </a:t>
            </a:r>
            <a:r>
              <a:rPr lang="en-US" sz="4000" b="1" i="1" dirty="0" smtClean="0">
                <a:solidFill>
                  <a:srgbClr val="C00000"/>
                </a:solidFill>
              </a:rPr>
              <a:t>STUDY-9</a:t>
            </a:r>
            <a:endParaRPr lang="en-US" sz="4000" b="1" i="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3400" y="304800"/>
            <a:ext cx="5486400" cy="378927"/>
          </a:xfrm>
          <a:prstGeom prst="rect">
            <a:avLst/>
          </a:prstGeom>
        </p:spPr>
        <p:txBody>
          <a:bodyPr vert="horz" wrap="square" lIns="0" tIns="9502" rIns="0" bIns="0" rtlCol="0">
            <a:spAutoFit/>
          </a:bodyPr>
          <a:lstStyle/>
          <a:p>
            <a:pPr marL="9502">
              <a:spcBef>
                <a:spcPts val="75"/>
              </a:spcBef>
            </a:pPr>
            <a:r>
              <a:rPr sz="2400" b="1" dirty="0">
                <a:solidFill>
                  <a:srgbClr val="1154CC"/>
                </a:solidFill>
                <a:latin typeface="Calibri"/>
                <a:cs typeface="Calibri"/>
              </a:rPr>
              <a:t>SPEEDOMETER</a:t>
            </a:r>
            <a:r>
              <a:rPr sz="2400" b="1" spc="-71" dirty="0">
                <a:solidFill>
                  <a:srgbClr val="1154CC"/>
                </a:solidFill>
                <a:latin typeface="Calibri"/>
                <a:cs typeface="Calibri"/>
              </a:rPr>
              <a:t> </a:t>
            </a:r>
            <a:r>
              <a:rPr sz="2400" b="1" spc="-75">
                <a:solidFill>
                  <a:srgbClr val="1154CC"/>
                </a:solidFill>
                <a:latin typeface="Calibri"/>
                <a:cs typeface="Calibri"/>
              </a:rPr>
              <a:t>DATA</a:t>
            </a:r>
            <a:r>
              <a:rPr sz="2400" b="1" spc="-11">
                <a:solidFill>
                  <a:srgbClr val="1154CC"/>
                </a:solidFill>
                <a:latin typeface="Calibri"/>
                <a:cs typeface="Calibri"/>
              </a:rPr>
              <a:t> </a:t>
            </a:r>
            <a:r>
              <a:rPr sz="2400" b="1" spc="-7" smtClean="0">
                <a:solidFill>
                  <a:srgbClr val="1154CC"/>
                </a:solidFill>
                <a:latin typeface="Calibri"/>
                <a:cs typeface="Calibri"/>
              </a:rPr>
              <a:t>ANALYSIS</a:t>
            </a:r>
            <a:r>
              <a:rPr lang="en-US" sz="2400" b="1" spc="-7" dirty="0" smtClean="0">
                <a:solidFill>
                  <a:srgbClr val="1154CC"/>
                </a:solidFill>
                <a:latin typeface="Calibri"/>
                <a:cs typeface="Calibri"/>
              </a:rPr>
              <a:t>-1</a:t>
            </a:r>
            <a:endParaRPr sz="2400">
              <a:latin typeface="Calibri"/>
              <a:cs typeface="Calibri"/>
            </a:endParaRPr>
          </a:p>
        </p:txBody>
      </p:sp>
      <p:sp>
        <p:nvSpPr>
          <p:cNvPr id="4" name="object 4"/>
          <p:cNvSpPr txBox="1"/>
          <p:nvPr/>
        </p:nvSpPr>
        <p:spPr>
          <a:xfrm>
            <a:off x="584872" y="962856"/>
            <a:ext cx="2366906" cy="571361"/>
          </a:xfrm>
          <a:prstGeom prst="rect">
            <a:avLst/>
          </a:prstGeom>
        </p:spPr>
        <p:txBody>
          <a:bodyPr vert="horz" wrap="square" lIns="0" tIns="45135" rIns="0" bIns="0" rtlCol="0">
            <a:spAutoFit/>
          </a:bodyPr>
          <a:lstStyle/>
          <a:p>
            <a:pPr marL="9502">
              <a:spcBef>
                <a:spcPts val="355"/>
              </a:spcBef>
            </a:pPr>
            <a:r>
              <a:rPr sz="1000" dirty="0">
                <a:latin typeface="Calibri"/>
                <a:cs typeface="Calibri"/>
              </a:rPr>
              <a:t>Journey</a:t>
            </a:r>
            <a:r>
              <a:rPr sz="1000" spc="-56" dirty="0">
                <a:latin typeface="Calibri"/>
                <a:cs typeface="Calibri"/>
              </a:rPr>
              <a:t> </a:t>
            </a:r>
            <a:r>
              <a:rPr sz="1000" dirty="0">
                <a:latin typeface="Calibri"/>
                <a:cs typeface="Calibri"/>
              </a:rPr>
              <a:t>Date:</a:t>
            </a:r>
            <a:r>
              <a:rPr sz="1000" spc="-52" dirty="0">
                <a:latin typeface="Calibri"/>
                <a:cs typeface="Calibri"/>
              </a:rPr>
              <a:t> </a:t>
            </a:r>
            <a:r>
              <a:rPr sz="1000" b="1" spc="-7" dirty="0">
                <a:latin typeface="Calibri"/>
                <a:cs typeface="Calibri"/>
              </a:rPr>
              <a:t>14/12/24</a:t>
            </a:r>
            <a:endParaRPr sz="1000">
              <a:latin typeface="Calibri"/>
              <a:cs typeface="Calibri"/>
            </a:endParaRPr>
          </a:p>
          <a:p>
            <a:pPr marL="9502">
              <a:spcBef>
                <a:spcPts val="292"/>
              </a:spcBef>
            </a:pPr>
            <a:r>
              <a:rPr sz="1000" spc="-19" smtClean="0">
                <a:latin typeface="Calibri"/>
                <a:cs typeface="Calibri"/>
              </a:rPr>
              <a:t>Train</a:t>
            </a:r>
            <a:r>
              <a:rPr sz="1000" spc="-30" smtClean="0">
                <a:latin typeface="Calibri"/>
                <a:cs typeface="Calibri"/>
              </a:rPr>
              <a:t> </a:t>
            </a:r>
            <a:r>
              <a:rPr sz="1000" dirty="0">
                <a:latin typeface="Calibri"/>
                <a:cs typeface="Calibri"/>
              </a:rPr>
              <a:t>No.</a:t>
            </a:r>
            <a:r>
              <a:rPr sz="1000" spc="-26" dirty="0">
                <a:latin typeface="Calibri"/>
                <a:cs typeface="Calibri"/>
              </a:rPr>
              <a:t> </a:t>
            </a:r>
            <a:r>
              <a:rPr sz="1000" b="1" dirty="0">
                <a:latin typeface="Calibri"/>
                <a:cs typeface="Calibri"/>
              </a:rPr>
              <a:t>14887</a:t>
            </a:r>
            <a:r>
              <a:rPr sz="1000" b="1" spc="-26" dirty="0">
                <a:latin typeface="Calibri"/>
                <a:cs typeface="Calibri"/>
              </a:rPr>
              <a:t> </a:t>
            </a:r>
            <a:r>
              <a:rPr sz="1000" b="1" spc="-15" dirty="0">
                <a:latin typeface="Calibri"/>
                <a:cs typeface="Calibri"/>
              </a:rPr>
              <a:t>(CHG)</a:t>
            </a:r>
            <a:endParaRPr sz="1000">
              <a:latin typeface="Calibri"/>
              <a:cs typeface="Calibri"/>
            </a:endParaRPr>
          </a:p>
          <a:p>
            <a:pPr marL="9502">
              <a:spcBef>
                <a:spcPts val="243"/>
              </a:spcBef>
            </a:pPr>
            <a:r>
              <a:rPr sz="1000" spc="-7" dirty="0">
                <a:latin typeface="Calibri"/>
                <a:cs typeface="Calibri"/>
              </a:rPr>
              <a:t>Remarks:</a:t>
            </a:r>
            <a:r>
              <a:rPr sz="1000" spc="-22" dirty="0">
                <a:latin typeface="Calibri"/>
                <a:cs typeface="Calibri"/>
              </a:rPr>
              <a:t> </a:t>
            </a:r>
            <a:r>
              <a:rPr sz="1000" b="1" dirty="0">
                <a:latin typeface="Calibri"/>
                <a:cs typeface="Calibri"/>
              </a:rPr>
              <a:t>yelow</a:t>
            </a:r>
            <a:r>
              <a:rPr sz="1000" b="1" spc="-22" dirty="0">
                <a:latin typeface="Calibri"/>
                <a:cs typeface="Calibri"/>
              </a:rPr>
              <a:t> </a:t>
            </a:r>
            <a:r>
              <a:rPr sz="1000" b="1" spc="-7" dirty="0">
                <a:latin typeface="Calibri"/>
                <a:cs typeface="Calibri"/>
              </a:rPr>
              <a:t>signal</a:t>
            </a:r>
            <a:endParaRPr sz="1000">
              <a:latin typeface="Calibri"/>
              <a:cs typeface="Calibri"/>
            </a:endParaRPr>
          </a:p>
        </p:txBody>
      </p:sp>
      <p:sp>
        <p:nvSpPr>
          <p:cNvPr id="5" name="object 5"/>
          <p:cNvSpPr txBox="1"/>
          <p:nvPr/>
        </p:nvSpPr>
        <p:spPr>
          <a:xfrm>
            <a:off x="3403004" y="962856"/>
            <a:ext cx="1482914" cy="571361"/>
          </a:xfrm>
          <a:prstGeom prst="rect">
            <a:avLst/>
          </a:prstGeom>
        </p:spPr>
        <p:txBody>
          <a:bodyPr vert="horz" wrap="square" lIns="0" tIns="45135" rIns="0" bIns="0" rtlCol="0">
            <a:spAutoFit/>
          </a:bodyPr>
          <a:lstStyle/>
          <a:p>
            <a:pPr marL="9502">
              <a:spcBef>
                <a:spcPts val="355"/>
              </a:spcBef>
            </a:pPr>
            <a:r>
              <a:rPr sz="1000" dirty="0">
                <a:latin typeface="Calibri"/>
                <a:cs typeface="Calibri"/>
              </a:rPr>
              <a:t>Report</a:t>
            </a:r>
            <a:r>
              <a:rPr sz="1000" spc="-41" dirty="0">
                <a:latin typeface="Calibri"/>
                <a:cs typeface="Calibri"/>
              </a:rPr>
              <a:t> </a:t>
            </a:r>
            <a:r>
              <a:rPr sz="1000" dirty="0">
                <a:latin typeface="Calibri"/>
                <a:cs typeface="Calibri"/>
              </a:rPr>
              <a:t>ID:</a:t>
            </a:r>
            <a:r>
              <a:rPr sz="1000" spc="-37" dirty="0">
                <a:latin typeface="Calibri"/>
                <a:cs typeface="Calibri"/>
              </a:rPr>
              <a:t> </a:t>
            </a:r>
            <a:r>
              <a:rPr sz="1000" b="1" spc="-7" dirty="0">
                <a:latin typeface="Calibri"/>
                <a:cs typeface="Calibri"/>
              </a:rPr>
              <a:t>141224/16645</a:t>
            </a:r>
            <a:endParaRPr sz="1000">
              <a:latin typeface="Calibri"/>
              <a:cs typeface="Calibri"/>
            </a:endParaRPr>
          </a:p>
          <a:p>
            <a:pPr marL="9502">
              <a:spcBef>
                <a:spcPts val="292"/>
              </a:spcBef>
            </a:pPr>
            <a:r>
              <a:rPr sz="1000" smtClean="0">
                <a:latin typeface="Calibri"/>
                <a:cs typeface="Calibri"/>
              </a:rPr>
              <a:t>Loco</a:t>
            </a:r>
            <a:r>
              <a:rPr sz="1000" spc="-45" smtClean="0">
                <a:latin typeface="Calibri"/>
                <a:cs typeface="Calibri"/>
              </a:rPr>
              <a:t> </a:t>
            </a:r>
            <a:r>
              <a:rPr sz="1000" dirty="0">
                <a:latin typeface="Calibri"/>
                <a:cs typeface="Calibri"/>
              </a:rPr>
              <a:t>Number:</a:t>
            </a:r>
            <a:r>
              <a:rPr sz="1000" spc="-41" dirty="0">
                <a:latin typeface="Calibri"/>
                <a:cs typeface="Calibri"/>
              </a:rPr>
              <a:t> </a:t>
            </a:r>
            <a:r>
              <a:rPr sz="1000" b="1" spc="-15" dirty="0">
                <a:latin typeface="Calibri"/>
                <a:cs typeface="Calibri"/>
              </a:rPr>
              <a:t>40011</a:t>
            </a:r>
            <a:endParaRPr sz="1000">
              <a:latin typeface="Calibri"/>
              <a:cs typeface="Calibri"/>
            </a:endParaRPr>
          </a:p>
          <a:p>
            <a:pPr marL="9502">
              <a:spcBef>
                <a:spcPts val="243"/>
              </a:spcBef>
            </a:pPr>
            <a:r>
              <a:rPr sz="1000" spc="-7" dirty="0">
                <a:latin typeface="Calibri"/>
                <a:cs typeface="Calibri"/>
              </a:rPr>
              <a:t>Section:</a:t>
            </a:r>
            <a:r>
              <a:rPr sz="1000" spc="-30" dirty="0">
                <a:latin typeface="Calibri"/>
                <a:cs typeface="Calibri"/>
              </a:rPr>
              <a:t> </a:t>
            </a:r>
            <a:r>
              <a:rPr sz="1000" b="1" dirty="0">
                <a:latin typeface="Calibri"/>
                <a:cs typeface="Calibri"/>
              </a:rPr>
              <a:t>OTHER</a:t>
            </a:r>
            <a:r>
              <a:rPr sz="1000" b="1" spc="-26" dirty="0">
                <a:latin typeface="Calibri"/>
                <a:cs typeface="Calibri"/>
              </a:rPr>
              <a:t> </a:t>
            </a:r>
            <a:r>
              <a:rPr sz="1000" b="1" spc="-15" dirty="0">
                <a:latin typeface="Calibri"/>
                <a:cs typeface="Calibri"/>
              </a:rPr>
              <a:t>MEDHA</a:t>
            </a:r>
            <a:endParaRPr sz="1000">
              <a:latin typeface="Calibri"/>
              <a:cs typeface="Calibri"/>
            </a:endParaRPr>
          </a:p>
        </p:txBody>
      </p:sp>
      <p:graphicFrame>
        <p:nvGraphicFramePr>
          <p:cNvPr id="6" name="object 6"/>
          <p:cNvGraphicFramePr>
            <a:graphicFrameLocks noGrp="1"/>
          </p:cNvGraphicFramePr>
          <p:nvPr/>
        </p:nvGraphicFramePr>
        <p:xfrm>
          <a:off x="542993" y="1808167"/>
          <a:ext cx="5495088" cy="1207496"/>
        </p:xfrm>
        <a:graphic>
          <a:graphicData uri="http://schemas.openxmlformats.org/drawingml/2006/table">
            <a:tbl>
              <a:tblPr firstRow="1" bandRow="1">
                <a:tableStyleId>{2D5ABB26-0587-4C30-8999-92F81FD0307C}</a:tableStyleId>
              </a:tblPr>
              <a:tblGrid>
                <a:gridCol w="2736684"/>
                <a:gridCol w="2758404"/>
              </a:tblGrid>
              <a:tr h="154753">
                <a:tc>
                  <a:txBody>
                    <a:bodyPr/>
                    <a:lstStyle/>
                    <a:p>
                      <a:pPr marL="64769">
                        <a:lnSpc>
                          <a:spcPct val="100000"/>
                        </a:lnSpc>
                        <a:spcBef>
                          <a:spcPts val="240"/>
                        </a:spcBef>
                      </a:pPr>
                      <a:r>
                        <a:rPr sz="1000" dirty="0">
                          <a:latin typeface="Calibri"/>
                          <a:cs typeface="Calibri"/>
                        </a:rPr>
                        <a:t>MPS</a:t>
                      </a:r>
                      <a:r>
                        <a:rPr sz="1000" spc="-20" dirty="0">
                          <a:latin typeface="Calibri"/>
                          <a:cs typeface="Calibri"/>
                        </a:rPr>
                        <a:t> </a:t>
                      </a:r>
                      <a:r>
                        <a:rPr sz="1000" dirty="0">
                          <a:latin typeface="Calibri"/>
                          <a:cs typeface="Calibri"/>
                        </a:rPr>
                        <a:t>attained:</a:t>
                      </a:r>
                      <a:r>
                        <a:rPr sz="1000" spc="490" dirty="0">
                          <a:latin typeface="Calibri"/>
                          <a:cs typeface="Calibri"/>
                        </a:rPr>
                        <a:t> </a:t>
                      </a:r>
                      <a:r>
                        <a:rPr sz="1000" b="1" dirty="0">
                          <a:latin typeface="Calibri"/>
                          <a:cs typeface="Calibri"/>
                        </a:rPr>
                        <a:t>110</a:t>
                      </a:r>
                      <a:r>
                        <a:rPr sz="1000" b="1" spc="-20" dirty="0">
                          <a:latin typeface="Calibri"/>
                          <a:cs typeface="Calibri"/>
                        </a:rPr>
                        <a:t> kmph</a:t>
                      </a:r>
                      <a:endParaRPr sz="1000">
                        <a:latin typeface="Calibri"/>
                        <a:cs typeface="Calibri"/>
                      </a:endParaRPr>
                    </a:p>
                  </a:txBody>
                  <a:tcPr marL="0" marR="0" marT="195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
                        </a:spcBef>
                      </a:pPr>
                      <a:r>
                        <a:rPr sz="1000" spc="-10" dirty="0">
                          <a:latin typeface="Calibri"/>
                          <a:cs typeface="Calibri"/>
                        </a:rPr>
                        <a:t>Average </a:t>
                      </a:r>
                      <a:r>
                        <a:rPr sz="1000" dirty="0">
                          <a:latin typeface="Calibri"/>
                          <a:cs typeface="Calibri"/>
                        </a:rPr>
                        <a:t>Speed:</a:t>
                      </a:r>
                      <a:r>
                        <a:rPr sz="1000" spc="120" dirty="0">
                          <a:latin typeface="Calibri"/>
                          <a:cs typeface="Calibri"/>
                        </a:rPr>
                        <a:t>  </a:t>
                      </a:r>
                      <a:r>
                        <a:rPr sz="1000" b="1" dirty="0">
                          <a:latin typeface="Calibri"/>
                          <a:cs typeface="Calibri"/>
                        </a:rPr>
                        <a:t>53.23</a:t>
                      </a:r>
                      <a:r>
                        <a:rPr sz="1000" b="1" spc="-5" dirty="0">
                          <a:latin typeface="Calibri"/>
                          <a:cs typeface="Calibri"/>
                        </a:rPr>
                        <a:t> </a:t>
                      </a:r>
                      <a:r>
                        <a:rPr sz="1000" b="1" spc="-20" dirty="0">
                          <a:latin typeface="Calibri"/>
                          <a:cs typeface="Calibri"/>
                        </a:rPr>
                        <a:t>kmph</a:t>
                      </a:r>
                      <a:endParaRPr sz="1000">
                        <a:latin typeface="Calibri"/>
                        <a:cs typeface="Calibri"/>
                      </a:endParaRPr>
                    </a:p>
                  </a:txBody>
                  <a:tcPr marL="0" marR="0" marT="407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54346">
                <a:tc>
                  <a:txBody>
                    <a:bodyPr/>
                    <a:lstStyle/>
                    <a:p>
                      <a:pPr marL="64769">
                        <a:lnSpc>
                          <a:spcPct val="100000"/>
                        </a:lnSpc>
                        <a:spcBef>
                          <a:spcPts val="215"/>
                        </a:spcBef>
                      </a:pPr>
                      <a:r>
                        <a:rPr sz="1000" spc="-20" dirty="0">
                          <a:latin typeface="Calibri"/>
                          <a:cs typeface="Calibri"/>
                        </a:rPr>
                        <a:t>Total</a:t>
                      </a:r>
                      <a:r>
                        <a:rPr sz="1000" spc="-30" dirty="0">
                          <a:latin typeface="Calibri"/>
                          <a:cs typeface="Calibri"/>
                        </a:rPr>
                        <a:t> </a:t>
                      </a:r>
                      <a:r>
                        <a:rPr sz="1000" dirty="0">
                          <a:latin typeface="Calibri"/>
                          <a:cs typeface="Calibri"/>
                        </a:rPr>
                        <a:t>Distance:</a:t>
                      </a:r>
                      <a:r>
                        <a:rPr sz="1000" spc="465" dirty="0">
                          <a:latin typeface="Calibri"/>
                          <a:cs typeface="Calibri"/>
                        </a:rPr>
                        <a:t> </a:t>
                      </a:r>
                      <a:r>
                        <a:rPr sz="1000" b="1" dirty="0">
                          <a:latin typeface="Calibri"/>
                          <a:cs typeface="Calibri"/>
                        </a:rPr>
                        <a:t>200.44</a:t>
                      </a:r>
                      <a:r>
                        <a:rPr sz="1000" b="1" spc="-30" dirty="0">
                          <a:latin typeface="Calibri"/>
                          <a:cs typeface="Calibri"/>
                        </a:rPr>
                        <a:t> </a:t>
                      </a:r>
                      <a:r>
                        <a:rPr sz="1000" b="1" spc="-25" dirty="0">
                          <a:latin typeface="Calibri"/>
                          <a:cs typeface="Calibri"/>
                        </a:rPr>
                        <a:t>km</a:t>
                      </a:r>
                      <a:endParaRPr sz="1000">
                        <a:latin typeface="Calibri"/>
                        <a:cs typeface="Calibri"/>
                      </a:endParaRPr>
                    </a:p>
                  </a:txBody>
                  <a:tcPr marL="0" marR="0" marT="1751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spc="-20" dirty="0">
                          <a:latin typeface="Calibri"/>
                          <a:cs typeface="Calibri"/>
                        </a:rPr>
                        <a:t>Total </a:t>
                      </a:r>
                      <a:r>
                        <a:rPr sz="1000" dirty="0">
                          <a:latin typeface="Calibri"/>
                          <a:cs typeface="Calibri"/>
                        </a:rPr>
                        <a:t>Time:</a:t>
                      </a:r>
                      <a:r>
                        <a:rPr sz="1000" spc="114" dirty="0">
                          <a:latin typeface="Calibri"/>
                          <a:cs typeface="Calibri"/>
                        </a:rPr>
                        <a:t>  </a:t>
                      </a:r>
                      <a:r>
                        <a:rPr sz="1000" b="1" spc="-10" dirty="0">
                          <a:latin typeface="Calibri"/>
                          <a:cs typeface="Calibri"/>
                        </a:rPr>
                        <a:t>3:45:57</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36202">
                <a:tc>
                  <a:txBody>
                    <a:bodyPr/>
                    <a:lstStyle/>
                    <a:p>
                      <a:pPr marL="64769">
                        <a:lnSpc>
                          <a:spcPts val="1435"/>
                        </a:lnSpc>
                      </a:pPr>
                      <a:r>
                        <a:rPr sz="1000" dirty="0">
                          <a:latin typeface="Calibri"/>
                          <a:cs typeface="Calibri"/>
                        </a:rPr>
                        <a:t>Distance</a:t>
                      </a:r>
                      <a:r>
                        <a:rPr sz="1000" spc="-30" dirty="0">
                          <a:latin typeface="Calibri"/>
                          <a:cs typeface="Calibri"/>
                        </a:rPr>
                        <a:t> </a:t>
                      </a:r>
                      <a:r>
                        <a:rPr sz="1000" dirty="0">
                          <a:latin typeface="Calibri"/>
                          <a:cs typeface="Calibri"/>
                        </a:rPr>
                        <a:t>covered</a:t>
                      </a:r>
                      <a:r>
                        <a:rPr sz="1000" spc="-30" dirty="0">
                          <a:latin typeface="Calibri"/>
                          <a:cs typeface="Calibri"/>
                        </a:rPr>
                        <a:t> </a:t>
                      </a:r>
                      <a:r>
                        <a:rPr sz="1000" dirty="0">
                          <a:latin typeface="Calibri"/>
                          <a:cs typeface="Calibri"/>
                        </a:rPr>
                        <a:t>at</a:t>
                      </a:r>
                      <a:r>
                        <a:rPr sz="1000" spc="-30" dirty="0">
                          <a:latin typeface="Calibri"/>
                          <a:cs typeface="Calibri"/>
                        </a:rPr>
                        <a:t> </a:t>
                      </a:r>
                      <a:r>
                        <a:rPr sz="1000" dirty="0">
                          <a:latin typeface="Calibri"/>
                          <a:cs typeface="Calibri"/>
                        </a:rPr>
                        <a:t>near</a:t>
                      </a:r>
                      <a:r>
                        <a:rPr sz="1000" spc="-30" dirty="0">
                          <a:latin typeface="Calibri"/>
                          <a:cs typeface="Calibri"/>
                        </a:rPr>
                        <a:t> </a:t>
                      </a:r>
                      <a:r>
                        <a:rPr sz="1000" dirty="0">
                          <a:latin typeface="Calibri"/>
                          <a:cs typeface="Calibri"/>
                        </a:rPr>
                        <a:t>MPS:</a:t>
                      </a:r>
                      <a:r>
                        <a:rPr sz="1000" spc="215" dirty="0">
                          <a:latin typeface="Calibri"/>
                          <a:cs typeface="Calibri"/>
                        </a:rPr>
                        <a:t> </a:t>
                      </a:r>
                      <a:r>
                        <a:rPr sz="1000" b="1" dirty="0">
                          <a:latin typeface="Calibri"/>
                          <a:cs typeface="Calibri"/>
                        </a:rPr>
                        <a:t>92.68</a:t>
                      </a:r>
                      <a:r>
                        <a:rPr sz="1000" b="1" spc="-30" dirty="0">
                          <a:latin typeface="Calibri"/>
                          <a:cs typeface="Calibri"/>
                        </a:rPr>
                        <a:t> </a:t>
                      </a:r>
                      <a:r>
                        <a:rPr sz="1000" b="1" spc="-25" dirty="0">
                          <a:latin typeface="Calibri"/>
                          <a:cs typeface="Calibri"/>
                        </a:rPr>
                        <a:t>km</a:t>
                      </a:r>
                      <a:endParaRPr sz="1000">
                        <a:latin typeface="Calibri"/>
                        <a:cs typeface="Calibri"/>
                      </a:endParaRPr>
                    </a:p>
                    <a:p>
                      <a:pPr marL="64769">
                        <a:lnSpc>
                          <a:spcPts val="1365"/>
                        </a:lnSpc>
                      </a:pPr>
                      <a:r>
                        <a:rPr sz="1000" spc="-10" dirty="0">
                          <a:latin typeface="Calibri"/>
                          <a:cs typeface="Calibri"/>
                        </a:rPr>
                        <a:t>(speed&gt;.95xMPS)</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marR="267335">
                        <a:lnSpc>
                          <a:spcPts val="1430"/>
                        </a:lnSpc>
                      </a:pPr>
                      <a:r>
                        <a:rPr sz="1000" dirty="0">
                          <a:latin typeface="Calibri"/>
                          <a:cs typeface="Calibri"/>
                        </a:rPr>
                        <a:t>Time</a:t>
                      </a:r>
                      <a:r>
                        <a:rPr sz="1000" spc="-20" dirty="0">
                          <a:latin typeface="Calibri"/>
                          <a:cs typeface="Calibri"/>
                        </a:rPr>
                        <a:t> </a:t>
                      </a:r>
                      <a:r>
                        <a:rPr sz="1000" dirty="0">
                          <a:latin typeface="Calibri"/>
                          <a:cs typeface="Calibri"/>
                        </a:rPr>
                        <a:t>Range</a:t>
                      </a:r>
                      <a:r>
                        <a:rPr sz="1000" spc="-15" dirty="0">
                          <a:latin typeface="Calibri"/>
                          <a:cs typeface="Calibri"/>
                        </a:rPr>
                        <a:t> </a:t>
                      </a:r>
                      <a:r>
                        <a:rPr sz="1000" dirty="0">
                          <a:latin typeface="Calibri"/>
                          <a:cs typeface="Calibri"/>
                        </a:rPr>
                        <a:t>of</a:t>
                      </a:r>
                      <a:r>
                        <a:rPr sz="1000" spc="-20" dirty="0">
                          <a:latin typeface="Calibri"/>
                          <a:cs typeface="Calibri"/>
                        </a:rPr>
                        <a:t> </a:t>
                      </a:r>
                      <a:r>
                        <a:rPr sz="1000" dirty="0">
                          <a:latin typeface="Calibri"/>
                          <a:cs typeface="Calibri"/>
                        </a:rPr>
                        <a:t>Analysis:</a:t>
                      </a:r>
                      <a:r>
                        <a:rPr sz="1000" spc="-15" dirty="0">
                          <a:latin typeface="Calibri"/>
                          <a:cs typeface="Calibri"/>
                        </a:rPr>
                        <a:t> </a:t>
                      </a:r>
                      <a:r>
                        <a:rPr sz="1000" b="1" dirty="0">
                          <a:latin typeface="Calibri"/>
                          <a:cs typeface="Calibri"/>
                        </a:rPr>
                        <a:t>12:45:02</a:t>
                      </a:r>
                      <a:r>
                        <a:rPr sz="1000" b="1" spc="-20" dirty="0">
                          <a:latin typeface="Calibri"/>
                          <a:cs typeface="Calibri"/>
                        </a:rPr>
                        <a:t> </a:t>
                      </a:r>
                      <a:r>
                        <a:rPr sz="1000" b="1" dirty="0">
                          <a:latin typeface="Calibri"/>
                          <a:cs typeface="Calibri"/>
                        </a:rPr>
                        <a:t>AM</a:t>
                      </a:r>
                      <a:r>
                        <a:rPr sz="1000" b="1" spc="-15" dirty="0">
                          <a:latin typeface="Calibri"/>
                          <a:cs typeface="Calibri"/>
                        </a:rPr>
                        <a:t> </a:t>
                      </a:r>
                      <a:r>
                        <a:rPr sz="1000" b="1" dirty="0">
                          <a:latin typeface="Calibri"/>
                          <a:cs typeface="Calibri"/>
                        </a:rPr>
                        <a:t>-</a:t>
                      </a:r>
                      <a:r>
                        <a:rPr sz="1000" b="1" spc="-20" dirty="0">
                          <a:latin typeface="Calibri"/>
                          <a:cs typeface="Calibri"/>
                        </a:rPr>
                        <a:t> </a:t>
                      </a:r>
                      <a:r>
                        <a:rPr sz="1000" b="1" spc="-10" dirty="0">
                          <a:latin typeface="Calibri"/>
                          <a:cs typeface="Calibri"/>
                        </a:rPr>
                        <a:t>4:30:56 </a:t>
                      </a:r>
                      <a:r>
                        <a:rPr sz="1000" b="1" spc="-25" dirty="0">
                          <a:latin typeface="Calibri"/>
                          <a:cs typeface="Calibri"/>
                        </a:rPr>
                        <a:t>AM</a:t>
                      </a:r>
                      <a:endParaRPr sz="10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07245">
                <a:tc>
                  <a:txBody>
                    <a:bodyPr/>
                    <a:lstStyle/>
                    <a:p>
                      <a:pPr marL="64769">
                        <a:lnSpc>
                          <a:spcPct val="100000"/>
                        </a:lnSpc>
                        <a:spcBef>
                          <a:spcPts val="25"/>
                        </a:spcBef>
                      </a:pPr>
                      <a:r>
                        <a:rPr sz="1000" dirty="0">
                          <a:latin typeface="Calibri"/>
                          <a:cs typeface="Calibri"/>
                        </a:rPr>
                        <a:t>Late</a:t>
                      </a:r>
                      <a:r>
                        <a:rPr sz="1000" spc="-25" dirty="0">
                          <a:latin typeface="Calibri"/>
                          <a:cs typeface="Calibri"/>
                        </a:rPr>
                        <a:t> </a:t>
                      </a:r>
                      <a:r>
                        <a:rPr sz="1000" dirty="0">
                          <a:latin typeface="Calibri"/>
                          <a:cs typeface="Calibri"/>
                        </a:rPr>
                        <a:t>Controlling:</a:t>
                      </a:r>
                      <a:r>
                        <a:rPr sz="1000" spc="225" dirty="0">
                          <a:latin typeface="Calibri"/>
                          <a:cs typeface="Calibri"/>
                        </a:rPr>
                        <a:t> </a:t>
                      </a:r>
                      <a:r>
                        <a:rPr sz="1000" b="1" spc="-25" dirty="0">
                          <a:latin typeface="Calibri"/>
                          <a:cs typeface="Calibri"/>
                        </a:rPr>
                        <a:t>YES</a:t>
                      </a:r>
                      <a:endParaRPr sz="1000">
                        <a:latin typeface="Calibri"/>
                        <a:cs typeface="Calibri"/>
                      </a:endParaRPr>
                    </a:p>
                    <a:p>
                      <a:pPr marL="64769">
                        <a:lnSpc>
                          <a:spcPct val="100000"/>
                        </a:lnSpc>
                        <a:spcBef>
                          <a:spcPts val="210"/>
                        </a:spcBef>
                      </a:pPr>
                      <a:r>
                        <a:rPr sz="1000" dirty="0">
                          <a:latin typeface="Calibri"/>
                          <a:cs typeface="Calibri"/>
                        </a:rPr>
                        <a:t>Over</a:t>
                      </a:r>
                      <a:r>
                        <a:rPr sz="1000" spc="-15" dirty="0">
                          <a:latin typeface="Calibri"/>
                          <a:cs typeface="Calibri"/>
                        </a:rPr>
                        <a:t> </a:t>
                      </a:r>
                      <a:r>
                        <a:rPr sz="1000" dirty="0">
                          <a:latin typeface="Calibri"/>
                          <a:cs typeface="Calibri"/>
                        </a:rPr>
                        <a:t>Speeding:</a:t>
                      </a:r>
                      <a:r>
                        <a:rPr sz="1000" spc="-15"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Improper</a:t>
                      </a:r>
                      <a:r>
                        <a:rPr sz="1000" spc="-30" dirty="0">
                          <a:latin typeface="Calibri"/>
                          <a:cs typeface="Calibri"/>
                        </a:rPr>
                        <a:t> </a:t>
                      </a:r>
                      <a:r>
                        <a:rPr sz="1000" spc="-20" dirty="0">
                          <a:latin typeface="Calibri"/>
                          <a:cs typeface="Calibri"/>
                        </a:rPr>
                        <a:t>BPT:</a:t>
                      </a:r>
                      <a:r>
                        <a:rPr sz="1000" spc="-30" dirty="0">
                          <a:latin typeface="Calibri"/>
                          <a:cs typeface="Calibri"/>
                        </a:rPr>
                        <a:t> </a:t>
                      </a:r>
                      <a:r>
                        <a:rPr sz="1000" b="1" spc="-25" dirty="0">
                          <a:latin typeface="Calibri"/>
                          <a:cs typeface="Calibri"/>
                        </a:rPr>
                        <a:t>NO</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25"/>
                        </a:spcBef>
                      </a:pPr>
                      <a:r>
                        <a:rPr sz="1000" dirty="0">
                          <a:latin typeface="Calibri"/>
                          <a:cs typeface="Calibri"/>
                        </a:rPr>
                        <a:t>Abrupt</a:t>
                      </a:r>
                      <a:r>
                        <a:rPr sz="1000" spc="-35" dirty="0">
                          <a:latin typeface="Calibri"/>
                          <a:cs typeface="Calibri"/>
                        </a:rPr>
                        <a:t> </a:t>
                      </a:r>
                      <a:r>
                        <a:rPr sz="1000" dirty="0">
                          <a:latin typeface="Calibri"/>
                          <a:cs typeface="Calibri"/>
                        </a:rPr>
                        <a:t>Braking:</a:t>
                      </a:r>
                      <a:r>
                        <a:rPr sz="1000" spc="-30"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Poor</a:t>
                      </a:r>
                      <a:r>
                        <a:rPr sz="1000" spc="-25" dirty="0">
                          <a:latin typeface="Calibri"/>
                          <a:cs typeface="Calibri"/>
                        </a:rPr>
                        <a:t> </a:t>
                      </a:r>
                      <a:r>
                        <a:rPr sz="1000" dirty="0">
                          <a:latin typeface="Calibri"/>
                          <a:cs typeface="Calibri"/>
                        </a:rPr>
                        <a:t>Running:</a:t>
                      </a:r>
                      <a:r>
                        <a:rPr sz="1000" spc="-25" dirty="0">
                          <a:latin typeface="Calibri"/>
                          <a:cs typeface="Calibri"/>
                        </a:rPr>
                        <a:t> </a:t>
                      </a:r>
                      <a:r>
                        <a:rPr sz="1000" b="1" spc="-25" dirty="0">
                          <a:latin typeface="Calibri"/>
                          <a:cs typeface="Calibri"/>
                        </a:rPr>
                        <a:t>NO</a:t>
                      </a:r>
                      <a:endParaRPr sz="1000">
                        <a:latin typeface="Calibri"/>
                        <a:cs typeface="Calibri"/>
                      </a:endParaRPr>
                    </a:p>
                    <a:p>
                      <a:pPr marL="64769">
                        <a:lnSpc>
                          <a:spcPct val="100000"/>
                        </a:lnSpc>
                        <a:spcBef>
                          <a:spcPts val="210"/>
                        </a:spcBef>
                      </a:pPr>
                      <a:r>
                        <a:rPr sz="1000" dirty="0">
                          <a:latin typeface="Calibri"/>
                          <a:cs typeface="Calibri"/>
                        </a:rPr>
                        <a:t>SR</a:t>
                      </a:r>
                      <a:r>
                        <a:rPr sz="1000" spc="5" dirty="0">
                          <a:latin typeface="Calibri"/>
                          <a:cs typeface="Calibri"/>
                        </a:rPr>
                        <a:t> </a:t>
                      </a:r>
                      <a:r>
                        <a:rPr sz="1000" spc="-10" dirty="0">
                          <a:latin typeface="Calibri"/>
                          <a:cs typeface="Calibri"/>
                        </a:rPr>
                        <a:t>Overspeed:</a:t>
                      </a:r>
                      <a:r>
                        <a:rPr sz="1000" spc="5" dirty="0">
                          <a:latin typeface="Calibri"/>
                          <a:cs typeface="Calibri"/>
                        </a:rPr>
                        <a:t> </a:t>
                      </a:r>
                      <a:r>
                        <a:rPr sz="1000" b="1" spc="-25" dirty="0">
                          <a:latin typeface="Calibri"/>
                          <a:cs typeface="Calibri"/>
                        </a:rPr>
                        <a:t>NO</a:t>
                      </a:r>
                      <a:endParaRPr sz="1000">
                        <a:latin typeface="Calibri"/>
                        <a:cs typeface="Calibri"/>
                      </a:endParaRPr>
                    </a:p>
                  </a:txBody>
                  <a:tcPr marL="0" marR="0" marT="203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aphicFrame>
        <p:nvGraphicFramePr>
          <p:cNvPr id="7" name="object 7"/>
          <p:cNvGraphicFramePr>
            <a:graphicFrameLocks noGrp="1"/>
          </p:cNvGraphicFramePr>
          <p:nvPr/>
        </p:nvGraphicFramePr>
        <p:xfrm>
          <a:off x="532133" y="3081123"/>
          <a:ext cx="5505948" cy="195477"/>
        </p:xfrm>
        <a:graphic>
          <a:graphicData uri="http://schemas.openxmlformats.org/drawingml/2006/table">
            <a:tbl>
              <a:tblPr firstRow="1" bandRow="1">
                <a:tableStyleId>{2D5ABB26-0587-4C30-8999-92F81FD0307C}</a:tableStyleId>
              </a:tblPr>
              <a:tblGrid>
                <a:gridCol w="1379202"/>
                <a:gridCol w="1379202"/>
                <a:gridCol w="1368342"/>
                <a:gridCol w="1379202"/>
              </a:tblGrid>
              <a:tr h="195477">
                <a:tc>
                  <a:txBody>
                    <a:bodyPr/>
                    <a:lstStyle/>
                    <a:p>
                      <a:pPr marL="67945">
                        <a:lnSpc>
                          <a:spcPct val="100000"/>
                        </a:lnSpc>
                        <a:spcBef>
                          <a:spcPts val="509"/>
                        </a:spcBef>
                      </a:pPr>
                      <a:r>
                        <a:rPr sz="1000" dirty="0">
                          <a:latin typeface="Calibri"/>
                          <a:cs typeface="Calibri"/>
                        </a:rPr>
                        <a:t>BPT</a:t>
                      </a:r>
                      <a:r>
                        <a:rPr sz="1000" spc="-25" dirty="0">
                          <a:latin typeface="Calibri"/>
                          <a:cs typeface="Calibri"/>
                        </a:rPr>
                        <a:t> </a:t>
                      </a:r>
                      <a:r>
                        <a:rPr sz="1000" dirty="0">
                          <a:latin typeface="Calibri"/>
                          <a:cs typeface="Calibri"/>
                        </a:rPr>
                        <a:t>@</a:t>
                      </a:r>
                      <a:r>
                        <a:rPr sz="1000" spc="-20" dirty="0">
                          <a:latin typeface="Calibri"/>
                          <a:cs typeface="Calibri"/>
                        </a:rPr>
                        <a:t> </a:t>
                      </a:r>
                      <a:r>
                        <a:rPr sz="1000" spc="-10" dirty="0">
                          <a:latin typeface="Calibri"/>
                          <a:cs typeface="Calibri"/>
                        </a:rPr>
                        <a:t>12:55:20</a:t>
                      </a:r>
                      <a:r>
                        <a:rPr sz="1000" spc="-20" dirty="0">
                          <a:latin typeface="Calibri"/>
                          <a:cs typeface="Calibri"/>
                        </a:rPr>
                        <a:t> </a:t>
                      </a:r>
                      <a:r>
                        <a:rPr sz="1000" spc="-25" dirty="0">
                          <a:latin typeface="Calibri"/>
                          <a:cs typeface="Calibri"/>
                        </a:rPr>
                        <a:t>AM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1000" dirty="0">
                          <a:latin typeface="Calibri"/>
                          <a:cs typeface="Calibri"/>
                        </a:rPr>
                        <a:t>SPEED</a:t>
                      </a:r>
                      <a:r>
                        <a:rPr sz="1000" spc="-25" dirty="0">
                          <a:latin typeface="Calibri"/>
                          <a:cs typeface="Calibri"/>
                        </a:rPr>
                        <a:t> </a:t>
                      </a:r>
                      <a:r>
                        <a:rPr sz="1000" dirty="0">
                          <a:latin typeface="Calibri"/>
                          <a:cs typeface="Calibri"/>
                        </a:rPr>
                        <a:t>DROP:</a:t>
                      </a:r>
                      <a:r>
                        <a:rPr sz="1000" spc="-20" dirty="0">
                          <a:latin typeface="Calibri"/>
                          <a:cs typeface="Calibri"/>
                        </a:rPr>
                        <a:t> </a:t>
                      </a:r>
                      <a:r>
                        <a:rPr sz="1000" dirty="0">
                          <a:latin typeface="Calibri"/>
                          <a:cs typeface="Calibri"/>
                        </a:rPr>
                        <a:t>60</a:t>
                      </a:r>
                      <a:r>
                        <a:rPr sz="1000" spc="-25" dirty="0">
                          <a:latin typeface="Calibri"/>
                          <a:cs typeface="Calibri"/>
                        </a:rPr>
                        <a:t> </a:t>
                      </a:r>
                      <a:r>
                        <a:rPr sz="1000" dirty="0">
                          <a:latin typeface="Calibri"/>
                          <a:cs typeface="Calibri"/>
                        </a:rPr>
                        <a:t>-</a:t>
                      </a:r>
                      <a:r>
                        <a:rPr sz="1000" spc="-20" dirty="0">
                          <a:latin typeface="Calibri"/>
                          <a:cs typeface="Calibri"/>
                        </a:rPr>
                        <a:t> </a:t>
                      </a:r>
                      <a:r>
                        <a:rPr sz="1000" spc="-25" dirty="0">
                          <a:latin typeface="Calibri"/>
                          <a:cs typeface="Calibri"/>
                        </a:rPr>
                        <a:t>21</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1000" dirty="0">
                          <a:latin typeface="Calibri"/>
                          <a:cs typeface="Calibri"/>
                        </a:rPr>
                        <a:t>BFT</a:t>
                      </a:r>
                      <a:r>
                        <a:rPr sz="1000" spc="-25" dirty="0">
                          <a:latin typeface="Calibri"/>
                          <a:cs typeface="Calibri"/>
                        </a:rPr>
                        <a:t> </a:t>
                      </a:r>
                      <a:r>
                        <a:rPr sz="1000" dirty="0">
                          <a:latin typeface="Calibri"/>
                          <a:cs typeface="Calibri"/>
                        </a:rPr>
                        <a:t>@</a:t>
                      </a:r>
                      <a:r>
                        <a:rPr sz="1000" spc="-20" dirty="0">
                          <a:latin typeface="Calibri"/>
                          <a:cs typeface="Calibri"/>
                        </a:rPr>
                        <a:t> </a:t>
                      </a:r>
                      <a:r>
                        <a:rPr sz="1000" spc="-10" dirty="0">
                          <a:latin typeface="Calibri"/>
                          <a:cs typeface="Calibri"/>
                        </a:rPr>
                        <a:t>12:46:32</a:t>
                      </a:r>
                      <a:r>
                        <a:rPr sz="1000" spc="-25" dirty="0">
                          <a:latin typeface="Calibri"/>
                          <a:cs typeface="Calibri"/>
                        </a:rPr>
                        <a:t> AM</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1000" dirty="0">
                          <a:latin typeface="Calibri"/>
                          <a:cs typeface="Calibri"/>
                        </a:rPr>
                        <a:t>SPEED</a:t>
                      </a:r>
                      <a:r>
                        <a:rPr sz="1000" spc="-25" dirty="0">
                          <a:latin typeface="Calibri"/>
                          <a:cs typeface="Calibri"/>
                        </a:rPr>
                        <a:t> </a:t>
                      </a:r>
                      <a:r>
                        <a:rPr sz="1000" dirty="0">
                          <a:latin typeface="Calibri"/>
                          <a:cs typeface="Calibri"/>
                        </a:rPr>
                        <a:t>DROP:</a:t>
                      </a:r>
                      <a:r>
                        <a:rPr sz="1000" spc="-20" dirty="0">
                          <a:latin typeface="Calibri"/>
                          <a:cs typeface="Calibri"/>
                        </a:rPr>
                        <a:t> </a:t>
                      </a:r>
                      <a:r>
                        <a:rPr sz="1000" dirty="0">
                          <a:latin typeface="Calibri"/>
                          <a:cs typeface="Calibri"/>
                        </a:rPr>
                        <a:t>13</a:t>
                      </a:r>
                      <a:r>
                        <a:rPr sz="1000" spc="-25" dirty="0">
                          <a:latin typeface="Calibri"/>
                          <a:cs typeface="Calibri"/>
                        </a:rPr>
                        <a:t> </a:t>
                      </a:r>
                      <a:r>
                        <a:rPr sz="1000" dirty="0">
                          <a:latin typeface="Calibri"/>
                          <a:cs typeface="Calibri"/>
                        </a:rPr>
                        <a:t>-</a:t>
                      </a:r>
                      <a:r>
                        <a:rPr sz="1000" spc="-20" dirty="0">
                          <a:latin typeface="Calibri"/>
                          <a:cs typeface="Calibri"/>
                        </a:rPr>
                        <a:t> </a:t>
                      </a:r>
                      <a:r>
                        <a:rPr sz="1000" spc="-50" dirty="0">
                          <a:latin typeface="Calibri"/>
                          <a:cs typeface="Calibri"/>
                        </a:rPr>
                        <a:t>1</a:t>
                      </a:r>
                      <a:endParaRPr sz="10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object 8"/>
          <p:cNvSpPr txBox="1"/>
          <p:nvPr/>
        </p:nvSpPr>
        <p:spPr>
          <a:xfrm>
            <a:off x="1580892" y="3341717"/>
            <a:ext cx="3467010"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56" dirty="0">
                <a:latin typeface="Calibri"/>
                <a:cs typeface="Calibri"/>
              </a:rPr>
              <a:t> </a:t>
            </a:r>
            <a:r>
              <a:rPr sz="1000" b="1" dirty="0">
                <a:latin typeface="Calibri"/>
                <a:cs typeface="Calibri"/>
              </a:rPr>
              <a:t>WHILE</a:t>
            </a:r>
            <a:r>
              <a:rPr sz="1000" b="1" spc="-37" dirty="0">
                <a:latin typeface="Calibri"/>
                <a:cs typeface="Calibri"/>
              </a:rPr>
              <a:t> </a:t>
            </a:r>
            <a:r>
              <a:rPr sz="1000" b="1" spc="-7" dirty="0">
                <a:latin typeface="Calibri"/>
                <a:cs typeface="Calibri"/>
              </a:rPr>
              <a:t>APPROACHING</a:t>
            </a:r>
            <a:r>
              <a:rPr sz="1000" b="1" spc="-37" dirty="0">
                <a:latin typeface="Calibri"/>
                <a:cs typeface="Calibri"/>
              </a:rPr>
              <a:t> </a:t>
            </a:r>
            <a:r>
              <a:rPr sz="1000" b="1" spc="-7" dirty="0">
                <a:latin typeface="Calibri"/>
                <a:cs typeface="Calibri"/>
              </a:rPr>
              <a:t>STOP</a:t>
            </a:r>
            <a:r>
              <a:rPr sz="1000" b="1" spc="-34" dirty="0">
                <a:latin typeface="Calibri"/>
                <a:cs typeface="Calibri"/>
              </a:rPr>
              <a:t> </a:t>
            </a:r>
            <a:r>
              <a:rPr sz="1000" b="1" dirty="0">
                <a:latin typeface="Calibri"/>
                <a:cs typeface="Calibri"/>
              </a:rPr>
              <a:t>SIGNAL</a:t>
            </a:r>
            <a:r>
              <a:rPr sz="1000" b="1" spc="-37" dirty="0">
                <a:latin typeface="Calibri"/>
                <a:cs typeface="Calibri"/>
              </a:rPr>
              <a:t> AT</a:t>
            </a:r>
            <a:r>
              <a:rPr sz="1000" b="1" spc="-22" dirty="0">
                <a:latin typeface="Calibri"/>
                <a:cs typeface="Calibri"/>
              </a:rPr>
              <a:t> </a:t>
            </a:r>
            <a:r>
              <a:rPr sz="1000" b="1" spc="-7" dirty="0">
                <a:latin typeface="Calibri"/>
                <a:cs typeface="Calibri"/>
              </a:rPr>
              <a:t>DANGER</a:t>
            </a:r>
            <a:endParaRPr sz="1000">
              <a:latin typeface="Calibri"/>
              <a:cs typeface="Calibri"/>
            </a:endParaRPr>
          </a:p>
        </p:txBody>
      </p:sp>
      <p:graphicFrame>
        <p:nvGraphicFramePr>
          <p:cNvPr id="9" name="object 9"/>
          <p:cNvGraphicFramePr>
            <a:graphicFrameLocks noGrp="1"/>
          </p:cNvGraphicFramePr>
          <p:nvPr/>
        </p:nvGraphicFramePr>
        <p:xfrm>
          <a:off x="532133" y="3591221"/>
          <a:ext cx="5527666" cy="2129124"/>
        </p:xfrm>
        <a:graphic>
          <a:graphicData uri="http://schemas.openxmlformats.org/drawingml/2006/table">
            <a:tbl>
              <a:tblPr firstRow="1" bandRow="1">
                <a:tableStyleId>{2D5ABB26-0587-4C30-8999-92F81FD0307C}</a:tableStyleId>
              </a:tblPr>
              <a:tblGrid>
                <a:gridCol w="597292"/>
                <a:gridCol w="760190"/>
                <a:gridCol w="586432"/>
                <a:gridCol w="597292"/>
                <a:gridCol w="597292"/>
                <a:gridCol w="597292"/>
                <a:gridCol w="1194584"/>
                <a:gridCol w="597292"/>
              </a:tblGrid>
              <a:tr h="309506">
                <a:tc>
                  <a:txBody>
                    <a:bodyPr/>
                    <a:lstStyle/>
                    <a:p>
                      <a:pPr marL="67945">
                        <a:lnSpc>
                          <a:spcPct val="100000"/>
                        </a:lnSpc>
                        <a:spcBef>
                          <a:spcPts val="560"/>
                        </a:spcBef>
                      </a:pPr>
                      <a:r>
                        <a:rPr sz="800" spc="-20" dirty="0">
                          <a:latin typeface="Calibri"/>
                          <a:cs typeface="Calibri"/>
                        </a:rPr>
                        <a:t>SGNL</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dirty="0">
                          <a:latin typeface="Calibri"/>
                          <a:cs typeface="Calibri"/>
                        </a:rPr>
                        <a:t>TIME/KM</a:t>
                      </a:r>
                      <a:r>
                        <a:rPr sz="800" spc="-55" dirty="0">
                          <a:latin typeface="Calibri"/>
                          <a:cs typeface="Calibri"/>
                        </a:rPr>
                        <a:t> </a:t>
                      </a:r>
                      <a:r>
                        <a:rPr sz="800" spc="-25" dirty="0">
                          <a:latin typeface="Calibri"/>
                          <a:cs typeface="Calibri"/>
                        </a:rPr>
                        <a:t>NO</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1594">
                        <a:lnSpc>
                          <a:spcPct val="100000"/>
                        </a:lnSpc>
                        <a:spcBef>
                          <a:spcPts val="150"/>
                        </a:spcBef>
                      </a:pPr>
                      <a:r>
                        <a:rPr sz="800" spc="-10" dirty="0">
                          <a:latin typeface="Calibri"/>
                          <a:cs typeface="Calibri"/>
                        </a:rPr>
                        <a:t>1000mtr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71120">
                        <a:lnSpc>
                          <a:spcPct val="100000"/>
                        </a:lnSpc>
                        <a:spcBef>
                          <a:spcPts val="150"/>
                        </a:spcBef>
                      </a:pPr>
                      <a:r>
                        <a:rPr sz="800" spc="-10" dirty="0">
                          <a:latin typeface="Calibri"/>
                          <a:cs typeface="Calibri"/>
                        </a:rPr>
                        <a:t>500mtr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7945">
                        <a:lnSpc>
                          <a:spcPct val="100000"/>
                        </a:lnSpc>
                        <a:spcBef>
                          <a:spcPts val="150"/>
                        </a:spcBef>
                      </a:pPr>
                      <a:r>
                        <a:rPr sz="800" spc="-10" dirty="0">
                          <a:latin typeface="Calibri"/>
                          <a:cs typeface="Calibri"/>
                        </a:rPr>
                        <a:t>100mtr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dirty="0">
                          <a:latin typeface="Calibri"/>
                          <a:cs typeface="Calibri"/>
                        </a:rPr>
                        <a:t>SPEED</a:t>
                      </a:r>
                      <a:r>
                        <a:rPr sz="800" spc="-30" dirty="0">
                          <a:latin typeface="Calibri"/>
                          <a:cs typeface="Calibri"/>
                        </a:rPr>
                        <a:t> </a:t>
                      </a:r>
                      <a:r>
                        <a:rPr sz="800" spc="-25" dirty="0">
                          <a:latin typeface="Calibri"/>
                          <a:cs typeface="Calibri"/>
                        </a:rPr>
                        <a:t>B4</a:t>
                      </a:r>
                      <a:endParaRPr sz="800">
                        <a:latin typeface="Calibri"/>
                        <a:cs typeface="Calibri"/>
                      </a:endParaRPr>
                    </a:p>
                    <a:p>
                      <a:pPr marL="64769">
                        <a:lnSpc>
                          <a:spcPct val="100000"/>
                        </a:lnSpc>
                        <a:spcBef>
                          <a:spcPts val="150"/>
                        </a:spcBef>
                      </a:pPr>
                      <a:r>
                        <a:rPr sz="800" spc="-10" dirty="0">
                          <a:latin typeface="Calibri"/>
                          <a:cs typeface="Calibri"/>
                        </a:rPr>
                        <a:t>10mtr</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marR="230504">
                        <a:lnSpc>
                          <a:spcPct val="112500"/>
                        </a:lnSpc>
                        <a:spcBef>
                          <a:spcPts val="409"/>
                        </a:spcBef>
                      </a:pPr>
                      <a:r>
                        <a:rPr sz="800" dirty="0">
                          <a:latin typeface="Calibri"/>
                          <a:cs typeface="Calibri"/>
                        </a:rPr>
                        <a:t>Speed</a:t>
                      </a:r>
                      <a:r>
                        <a:rPr sz="800" spc="-30" dirty="0">
                          <a:latin typeface="Calibri"/>
                          <a:cs typeface="Calibri"/>
                        </a:rPr>
                        <a:t> </a:t>
                      </a:r>
                      <a:r>
                        <a:rPr sz="800" dirty="0">
                          <a:latin typeface="Calibri"/>
                          <a:cs typeface="Calibri"/>
                        </a:rPr>
                        <a:t>at</a:t>
                      </a:r>
                      <a:r>
                        <a:rPr sz="800" spc="-30" dirty="0">
                          <a:latin typeface="Calibri"/>
                          <a:cs typeface="Calibri"/>
                        </a:rPr>
                        <a:t> </a:t>
                      </a:r>
                      <a:r>
                        <a:rPr sz="800" spc="-10" dirty="0">
                          <a:latin typeface="Calibri"/>
                          <a:cs typeface="Calibri"/>
                        </a:rPr>
                        <a:t>Controlling/ Braking</a:t>
                      </a:r>
                      <a:r>
                        <a:rPr sz="800" dirty="0">
                          <a:latin typeface="Calibri"/>
                          <a:cs typeface="Calibri"/>
                        </a:rPr>
                        <a:t> </a:t>
                      </a:r>
                      <a:r>
                        <a:rPr sz="800" spc="-10" dirty="0">
                          <a:latin typeface="Calibri"/>
                          <a:cs typeface="Calibri"/>
                        </a:rPr>
                        <a:t>Distance</a:t>
                      </a:r>
                      <a:endParaRPr sz="800">
                        <a:latin typeface="Calibri"/>
                        <a:cs typeface="Calibri"/>
                      </a:endParaRPr>
                    </a:p>
                  </a:txBody>
                  <a:tcPr marL="0" marR="0" marT="3339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BRAKING</a:t>
                      </a:r>
                      <a:endParaRPr sz="800">
                        <a:latin typeface="Calibri"/>
                        <a:cs typeface="Calibri"/>
                      </a:endParaRPr>
                    </a:p>
                    <a:p>
                      <a:pPr marL="64769">
                        <a:lnSpc>
                          <a:spcPct val="100000"/>
                        </a:lnSpc>
                        <a:spcBef>
                          <a:spcPts val="150"/>
                        </a:spcBef>
                      </a:pPr>
                      <a:r>
                        <a:rPr sz="800" spc="-10" dirty="0">
                          <a:latin typeface="Calibri"/>
                          <a:cs typeface="Calibri"/>
                        </a:rPr>
                        <a:t>Technique</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1:02:28</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Calibri"/>
                          <a:cs typeface="Calibri"/>
                        </a:rPr>
                        <a:t>30</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Calibri"/>
                          <a:cs typeface="Calibri"/>
                        </a:rPr>
                        <a:t>26</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Calibri"/>
                          <a:cs typeface="Calibri"/>
                        </a:rPr>
                        <a:t>23</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Calibri"/>
                          <a:cs typeface="Calibri"/>
                        </a:rPr>
                        <a:t>6</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dirty="0">
                          <a:latin typeface="Calibri"/>
                          <a:cs typeface="Calibri"/>
                        </a:rPr>
                        <a:t>65kmph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2.397</a:t>
                      </a:r>
                      <a:r>
                        <a:rPr sz="800" spc="-25" dirty="0">
                          <a:latin typeface="Calibri"/>
                          <a:cs typeface="Calibri"/>
                        </a:rPr>
                        <a:t> km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Smooth</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60"/>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1:23:30</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Calibri"/>
                          <a:cs typeface="Calibri"/>
                        </a:rPr>
                        <a:t>33</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Calibri"/>
                          <a:cs typeface="Calibri"/>
                        </a:rPr>
                        <a:t>24</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Calibri"/>
                          <a:cs typeface="Calibri"/>
                        </a:rPr>
                        <a:t>17</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0" dirty="0">
                          <a:latin typeface="Calibri"/>
                          <a:cs typeface="Calibri"/>
                        </a:rPr>
                        <a:t>9</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dirty="0">
                          <a:latin typeface="Calibri"/>
                          <a:cs typeface="Calibri"/>
                        </a:rPr>
                        <a:t>24kmph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0.594</a:t>
                      </a:r>
                      <a:r>
                        <a:rPr sz="800" spc="-25" dirty="0">
                          <a:latin typeface="Calibri"/>
                          <a:cs typeface="Calibri"/>
                        </a:rPr>
                        <a:t> km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Smooth</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Calibri"/>
                          <a:cs typeface="Calibri"/>
                        </a:rPr>
                        <a:t>1:55:44</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Calibri"/>
                          <a:cs typeface="Calibri"/>
                        </a:rPr>
                        <a:t>15</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Calibri"/>
                          <a:cs typeface="Calibri"/>
                        </a:rPr>
                        <a:t>12</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Calibri"/>
                          <a:cs typeface="Calibri"/>
                        </a:rPr>
                        <a:t>11</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50" dirty="0">
                          <a:latin typeface="Calibri"/>
                          <a:cs typeface="Calibri"/>
                        </a:rPr>
                        <a:t>6</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10" dirty="0">
                          <a:latin typeface="Calibri"/>
                          <a:cs typeface="Calibri"/>
                        </a:rPr>
                        <a:t>108kmph</a:t>
                      </a:r>
                      <a:r>
                        <a:rPr sz="800" spc="-20" dirty="0">
                          <a:latin typeface="Calibri"/>
                          <a:cs typeface="Calibri"/>
                        </a:rPr>
                        <a:t> </a:t>
                      </a:r>
                      <a:r>
                        <a:rPr sz="800" dirty="0">
                          <a:latin typeface="Calibri"/>
                          <a:cs typeface="Calibri"/>
                        </a:rPr>
                        <a:t>/</a:t>
                      </a:r>
                      <a:r>
                        <a:rPr sz="800" spc="-20" dirty="0">
                          <a:latin typeface="Calibri"/>
                          <a:cs typeface="Calibri"/>
                        </a:rPr>
                        <a:t> </a:t>
                      </a:r>
                      <a:r>
                        <a:rPr sz="800" dirty="0">
                          <a:latin typeface="Calibri"/>
                          <a:cs typeface="Calibri"/>
                        </a:rPr>
                        <a:t>9.57</a:t>
                      </a:r>
                      <a:r>
                        <a:rPr sz="800" spc="-20" dirty="0">
                          <a:latin typeface="Calibri"/>
                          <a:cs typeface="Calibri"/>
                        </a:rPr>
                        <a:t> </a:t>
                      </a:r>
                      <a:r>
                        <a:rPr sz="800" spc="-25" dirty="0">
                          <a:latin typeface="Calibri"/>
                          <a:cs typeface="Calibri"/>
                        </a:rPr>
                        <a:t>km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Calibri"/>
                          <a:cs typeface="Calibri"/>
                        </a:rPr>
                        <a:t>Smooth</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070">
                <a:tc>
                  <a:txBody>
                    <a:bodyPr/>
                    <a:lstStyle/>
                    <a:p>
                      <a:pPr marL="67945">
                        <a:lnSpc>
                          <a:spcPct val="100000"/>
                        </a:lnSpc>
                        <a:spcBef>
                          <a:spcPts val="509"/>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Calibri"/>
                          <a:cs typeface="Calibri"/>
                        </a:rPr>
                        <a:t>2:21:06</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Calibri"/>
                          <a:cs typeface="Calibri"/>
                        </a:rPr>
                        <a:t>37</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Calibri"/>
                          <a:cs typeface="Calibri"/>
                        </a:rPr>
                        <a:t>26</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Calibri"/>
                          <a:cs typeface="Calibri"/>
                        </a:rPr>
                        <a:t>22</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50" dirty="0">
                          <a:latin typeface="Calibri"/>
                          <a:cs typeface="Calibri"/>
                        </a:rPr>
                        <a:t>7</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dirty="0">
                          <a:latin typeface="Calibri"/>
                          <a:cs typeface="Calibri"/>
                        </a:rPr>
                        <a:t>26kmph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0.555</a:t>
                      </a:r>
                      <a:r>
                        <a:rPr sz="800" spc="-25" dirty="0">
                          <a:latin typeface="Calibri"/>
                          <a:cs typeface="Calibri"/>
                        </a:rPr>
                        <a:t> km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Calibri"/>
                          <a:cs typeface="Calibri"/>
                        </a:rPr>
                        <a:t>Smooth</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8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2:46:45</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Calibri"/>
                          <a:cs typeface="Calibri"/>
                        </a:rPr>
                        <a:t>18</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Calibri"/>
                          <a:cs typeface="Calibri"/>
                        </a:rPr>
                        <a:t>14</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Calibri"/>
                          <a:cs typeface="Calibri"/>
                        </a:rPr>
                        <a:t>14</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Calibri"/>
                          <a:cs typeface="Calibri"/>
                        </a:rPr>
                        <a:t>3</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10" dirty="0">
                          <a:latin typeface="Calibri"/>
                          <a:cs typeface="Calibri"/>
                        </a:rPr>
                        <a:t>107kmph </a:t>
                      </a:r>
                      <a:r>
                        <a:rPr sz="800" dirty="0">
                          <a:latin typeface="Calibri"/>
                          <a:cs typeface="Calibri"/>
                        </a:rPr>
                        <a:t>/</a:t>
                      </a:r>
                      <a:r>
                        <a:rPr sz="800" spc="-10" dirty="0">
                          <a:latin typeface="Calibri"/>
                          <a:cs typeface="Calibri"/>
                        </a:rPr>
                        <a:t> 5.791</a:t>
                      </a:r>
                      <a:r>
                        <a:rPr sz="800" spc="-5" dirty="0">
                          <a:latin typeface="Calibri"/>
                          <a:cs typeface="Calibri"/>
                        </a:rPr>
                        <a:t> </a:t>
                      </a:r>
                      <a:r>
                        <a:rPr sz="800" spc="-25" dirty="0">
                          <a:latin typeface="Calibri"/>
                          <a:cs typeface="Calibri"/>
                        </a:rPr>
                        <a:t>km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Smooth</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60"/>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3:16:01</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25" dirty="0">
                          <a:latin typeface="Calibri"/>
                          <a:cs typeface="Calibri"/>
                        </a:rPr>
                        <a:t>19</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60"/>
                        </a:spcBef>
                      </a:pPr>
                      <a:r>
                        <a:rPr sz="800" spc="-25" dirty="0">
                          <a:latin typeface="Calibri"/>
                          <a:cs typeface="Calibri"/>
                        </a:rPr>
                        <a:t>14</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60"/>
                        </a:spcBef>
                      </a:pPr>
                      <a:r>
                        <a:rPr sz="800" spc="-25" dirty="0">
                          <a:latin typeface="Calibri"/>
                          <a:cs typeface="Calibri"/>
                        </a:rPr>
                        <a:t>13</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50" dirty="0">
                          <a:latin typeface="Calibri"/>
                          <a:cs typeface="Calibri"/>
                        </a:rPr>
                        <a:t>5</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60"/>
                        </a:spcBef>
                      </a:pPr>
                      <a:r>
                        <a:rPr sz="800" spc="-10" dirty="0">
                          <a:latin typeface="Calibri"/>
                          <a:cs typeface="Calibri"/>
                        </a:rPr>
                        <a:t>107kmph </a:t>
                      </a:r>
                      <a:r>
                        <a:rPr sz="800" dirty="0">
                          <a:latin typeface="Calibri"/>
                          <a:cs typeface="Calibri"/>
                        </a:rPr>
                        <a:t>/</a:t>
                      </a:r>
                      <a:r>
                        <a:rPr sz="800" spc="-10" dirty="0">
                          <a:latin typeface="Calibri"/>
                          <a:cs typeface="Calibri"/>
                        </a:rPr>
                        <a:t> 6.389</a:t>
                      </a:r>
                      <a:r>
                        <a:rPr sz="800" spc="-5" dirty="0">
                          <a:latin typeface="Calibri"/>
                          <a:cs typeface="Calibri"/>
                        </a:rPr>
                        <a:t> </a:t>
                      </a:r>
                      <a:r>
                        <a:rPr sz="800" spc="-25" dirty="0">
                          <a:latin typeface="Calibri"/>
                          <a:cs typeface="Calibri"/>
                        </a:rPr>
                        <a:t>km</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60"/>
                        </a:spcBef>
                      </a:pPr>
                      <a:r>
                        <a:rPr sz="800" spc="-10" dirty="0">
                          <a:latin typeface="Calibri"/>
                          <a:cs typeface="Calibri"/>
                        </a:rPr>
                        <a:t>Smooth</a:t>
                      </a:r>
                      <a:endParaRPr sz="800">
                        <a:latin typeface="Calibri"/>
                        <a:cs typeface="Calibri"/>
                      </a:endParaRPr>
                    </a:p>
                  </a:txBody>
                  <a:tcPr marL="0" marR="0" marT="456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215">
                <a:tc>
                  <a:txBody>
                    <a:bodyPr/>
                    <a:lstStyle/>
                    <a:p>
                      <a:pPr marL="67945">
                        <a:lnSpc>
                          <a:spcPct val="100000"/>
                        </a:lnSpc>
                        <a:spcBef>
                          <a:spcPts val="53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10" dirty="0">
                          <a:latin typeface="Calibri"/>
                          <a:cs typeface="Calibri"/>
                        </a:rPr>
                        <a:t>3:47:39</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spc="-25" dirty="0">
                          <a:latin typeface="Calibri"/>
                          <a:cs typeface="Calibri"/>
                        </a:rPr>
                        <a:t>43</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35"/>
                        </a:spcBef>
                      </a:pPr>
                      <a:r>
                        <a:rPr sz="800" spc="-25" dirty="0">
                          <a:latin typeface="Calibri"/>
                          <a:cs typeface="Calibri"/>
                        </a:rPr>
                        <a:t>14</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35"/>
                        </a:spcBef>
                      </a:pPr>
                      <a:r>
                        <a:rPr sz="800" spc="-25" dirty="0">
                          <a:latin typeface="Calibri"/>
                          <a:cs typeface="Calibri"/>
                        </a:rPr>
                        <a:t>12</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50" dirty="0">
                          <a:latin typeface="Calibri"/>
                          <a:cs typeface="Calibri"/>
                        </a:rPr>
                        <a:t>7</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800" dirty="0">
                          <a:latin typeface="Calibri"/>
                          <a:cs typeface="Calibri"/>
                        </a:rPr>
                        <a:t>14kmph</a:t>
                      </a:r>
                      <a:r>
                        <a:rPr sz="800" spc="-40" dirty="0">
                          <a:latin typeface="Calibri"/>
                          <a:cs typeface="Calibri"/>
                        </a:rPr>
                        <a:t> </a:t>
                      </a:r>
                      <a:r>
                        <a:rPr sz="800" dirty="0">
                          <a:latin typeface="Calibri"/>
                          <a:cs typeface="Calibri"/>
                        </a:rPr>
                        <a:t>/</a:t>
                      </a:r>
                      <a:r>
                        <a:rPr sz="800" spc="-40" dirty="0">
                          <a:latin typeface="Calibri"/>
                          <a:cs typeface="Calibri"/>
                        </a:rPr>
                        <a:t> </a:t>
                      </a:r>
                      <a:r>
                        <a:rPr sz="800" dirty="0">
                          <a:latin typeface="Calibri"/>
                          <a:cs typeface="Calibri"/>
                        </a:rPr>
                        <a:t>0.61</a:t>
                      </a:r>
                      <a:r>
                        <a:rPr sz="800" spc="-35" dirty="0">
                          <a:latin typeface="Calibri"/>
                          <a:cs typeface="Calibri"/>
                        </a:rPr>
                        <a:t> </a:t>
                      </a:r>
                      <a:r>
                        <a:rPr sz="800" spc="-25" dirty="0">
                          <a:latin typeface="Calibri"/>
                          <a:cs typeface="Calibri"/>
                        </a:rPr>
                        <a:t>km</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800" spc="-20" dirty="0">
                          <a:latin typeface="Calibri"/>
                          <a:cs typeface="Calibri"/>
                        </a:rPr>
                        <a:t>Late</a:t>
                      </a:r>
                      <a:endParaRPr sz="8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95477">
                <a:tc>
                  <a:txBody>
                    <a:bodyPr/>
                    <a:lstStyle/>
                    <a:p>
                      <a:pPr marL="67945">
                        <a:lnSpc>
                          <a:spcPct val="100000"/>
                        </a:lnSpc>
                        <a:spcBef>
                          <a:spcPts val="509"/>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Calibri"/>
                          <a:cs typeface="Calibri"/>
                        </a:rPr>
                        <a:t>4:07:44</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25" dirty="0">
                          <a:latin typeface="Calibri"/>
                          <a:cs typeface="Calibri"/>
                        </a:rPr>
                        <a:t>22</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800" spc="-25" dirty="0">
                          <a:latin typeface="Calibri"/>
                          <a:cs typeface="Calibri"/>
                        </a:rPr>
                        <a:t>13</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800" spc="-25" dirty="0">
                          <a:latin typeface="Calibri"/>
                          <a:cs typeface="Calibri"/>
                        </a:rPr>
                        <a:t>14</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50" dirty="0">
                          <a:latin typeface="Calibri"/>
                          <a:cs typeface="Calibri"/>
                        </a:rPr>
                        <a:t>9</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800" spc="-10" dirty="0">
                          <a:latin typeface="Calibri"/>
                          <a:cs typeface="Calibri"/>
                        </a:rPr>
                        <a:t>106kmph </a:t>
                      </a:r>
                      <a:r>
                        <a:rPr sz="800" dirty="0">
                          <a:latin typeface="Calibri"/>
                          <a:cs typeface="Calibri"/>
                        </a:rPr>
                        <a:t>/</a:t>
                      </a:r>
                      <a:r>
                        <a:rPr sz="800" spc="-10" dirty="0">
                          <a:latin typeface="Calibri"/>
                          <a:cs typeface="Calibri"/>
                        </a:rPr>
                        <a:t> 6.004</a:t>
                      </a:r>
                      <a:r>
                        <a:rPr sz="800" spc="-5" dirty="0">
                          <a:latin typeface="Calibri"/>
                          <a:cs typeface="Calibri"/>
                        </a:rPr>
                        <a:t> </a:t>
                      </a:r>
                      <a:r>
                        <a:rPr sz="800" spc="-25" dirty="0">
                          <a:latin typeface="Calibri"/>
                          <a:cs typeface="Calibri"/>
                        </a:rPr>
                        <a:t>km</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800" spc="-10" dirty="0">
                          <a:latin typeface="Calibri"/>
                          <a:cs typeface="Calibri"/>
                        </a:rPr>
                        <a:t>Smooth</a:t>
                      </a:r>
                      <a:endParaRPr sz="8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3622">
                <a:tc>
                  <a:txBody>
                    <a:bodyPr/>
                    <a:lstStyle/>
                    <a:p>
                      <a:pPr marL="67945">
                        <a:lnSpc>
                          <a:spcPct val="100000"/>
                        </a:lnSpc>
                        <a:spcBef>
                          <a:spcPts val="585"/>
                        </a:spcBef>
                      </a:pPr>
                      <a:r>
                        <a:rPr sz="800" dirty="0">
                          <a:latin typeface="Calibri"/>
                          <a:cs typeface="Calibri"/>
                        </a:rPr>
                        <a:t>-</a:t>
                      </a:r>
                      <a:r>
                        <a:rPr sz="800" spc="-50" dirty="0">
                          <a:latin typeface="Calibri"/>
                          <a:cs typeface="Calibri"/>
                        </a:rPr>
                        <a:t>-</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4:30:49</a:t>
                      </a:r>
                      <a:r>
                        <a:rPr sz="800" spc="-15" dirty="0">
                          <a:latin typeface="Calibri"/>
                          <a:cs typeface="Calibri"/>
                        </a:rPr>
                        <a:t> </a:t>
                      </a:r>
                      <a:r>
                        <a:rPr sz="800" spc="-25" dirty="0">
                          <a:latin typeface="Calibri"/>
                          <a:cs typeface="Calibri"/>
                        </a:rPr>
                        <a:t>AM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spc="-25" dirty="0">
                          <a:latin typeface="Calibri"/>
                          <a:cs typeface="Calibri"/>
                        </a:rPr>
                        <a:t>14</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85"/>
                        </a:spcBef>
                      </a:pPr>
                      <a:r>
                        <a:rPr sz="800" spc="-25" dirty="0">
                          <a:latin typeface="Calibri"/>
                          <a:cs typeface="Calibri"/>
                        </a:rPr>
                        <a:t>14</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85"/>
                        </a:spcBef>
                      </a:pPr>
                      <a:r>
                        <a:rPr sz="800" spc="-25" dirty="0">
                          <a:latin typeface="Calibri"/>
                          <a:cs typeface="Calibri"/>
                        </a:rPr>
                        <a:t>12</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50" dirty="0">
                          <a:latin typeface="Calibri"/>
                          <a:cs typeface="Calibri"/>
                        </a:rPr>
                        <a:t>8</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85"/>
                        </a:spcBef>
                      </a:pPr>
                      <a:r>
                        <a:rPr sz="800" dirty="0">
                          <a:latin typeface="Calibri"/>
                          <a:cs typeface="Calibri"/>
                        </a:rPr>
                        <a:t>45kmph</a:t>
                      </a:r>
                      <a:r>
                        <a:rPr sz="800" spc="-30" dirty="0">
                          <a:latin typeface="Calibri"/>
                          <a:cs typeface="Calibri"/>
                        </a:rPr>
                        <a:t> </a:t>
                      </a:r>
                      <a:r>
                        <a:rPr sz="800" dirty="0">
                          <a:latin typeface="Calibri"/>
                          <a:cs typeface="Calibri"/>
                        </a:rPr>
                        <a:t>/</a:t>
                      </a:r>
                      <a:r>
                        <a:rPr sz="800" spc="-25" dirty="0">
                          <a:latin typeface="Calibri"/>
                          <a:cs typeface="Calibri"/>
                        </a:rPr>
                        <a:t> </a:t>
                      </a:r>
                      <a:r>
                        <a:rPr sz="800" spc="-10" dirty="0">
                          <a:latin typeface="Calibri"/>
                          <a:cs typeface="Calibri"/>
                        </a:rPr>
                        <a:t>2.184</a:t>
                      </a:r>
                      <a:r>
                        <a:rPr sz="800" spc="-25" dirty="0">
                          <a:latin typeface="Calibri"/>
                          <a:cs typeface="Calibri"/>
                        </a:rPr>
                        <a:t> km</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85"/>
                        </a:spcBef>
                      </a:pPr>
                      <a:r>
                        <a:rPr sz="800" spc="-10" dirty="0">
                          <a:latin typeface="Calibri"/>
                          <a:cs typeface="Calibri"/>
                        </a:rPr>
                        <a:t>Smooth</a:t>
                      </a:r>
                      <a:endParaRPr sz="800">
                        <a:latin typeface="Calibri"/>
                        <a:cs typeface="Calibri"/>
                      </a:endParaRPr>
                    </a:p>
                  </a:txBody>
                  <a:tcPr marL="0" marR="0" marT="4764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10" name="object 10"/>
          <p:cNvSpPr txBox="1"/>
          <p:nvPr/>
        </p:nvSpPr>
        <p:spPr>
          <a:xfrm>
            <a:off x="1955095" y="5780117"/>
            <a:ext cx="2718765" cy="163483"/>
          </a:xfrm>
          <a:prstGeom prst="rect">
            <a:avLst/>
          </a:prstGeom>
        </p:spPr>
        <p:txBody>
          <a:bodyPr vert="horz" wrap="square" lIns="0" tIns="9502" rIns="0" bIns="0" rtlCol="0">
            <a:spAutoFit/>
          </a:bodyPr>
          <a:lstStyle/>
          <a:p>
            <a:pPr marL="9502">
              <a:spcBef>
                <a:spcPts val="75"/>
              </a:spcBef>
            </a:pPr>
            <a:r>
              <a:rPr sz="1000" b="1" dirty="0">
                <a:latin typeface="Calibri"/>
                <a:cs typeface="Calibri"/>
              </a:rPr>
              <a:t>SPEED</a:t>
            </a:r>
            <a:r>
              <a:rPr sz="1000" b="1" spc="-26" dirty="0">
                <a:latin typeface="Calibri"/>
                <a:cs typeface="Calibri"/>
              </a:rPr>
              <a:t> </a:t>
            </a:r>
            <a:r>
              <a:rPr sz="1000" b="1" spc="-7" dirty="0">
                <a:latin typeface="Calibri"/>
                <a:cs typeface="Calibri"/>
              </a:rPr>
              <a:t>RESTRICTIONS</a:t>
            </a:r>
            <a:r>
              <a:rPr sz="1000" b="1" spc="-26" dirty="0">
                <a:latin typeface="Calibri"/>
                <a:cs typeface="Calibri"/>
              </a:rPr>
              <a:t> </a:t>
            </a:r>
            <a:r>
              <a:rPr sz="1000" b="1" spc="-7" dirty="0">
                <a:latin typeface="Calibri"/>
                <a:cs typeface="Calibri"/>
              </a:rPr>
              <a:t>OBSERVED</a:t>
            </a:r>
            <a:r>
              <a:rPr sz="1000" b="1" spc="-26" dirty="0">
                <a:latin typeface="Calibri"/>
                <a:cs typeface="Calibri"/>
              </a:rPr>
              <a:t> </a:t>
            </a:r>
            <a:r>
              <a:rPr sz="1000" b="1" dirty="0">
                <a:latin typeface="Calibri"/>
                <a:cs typeface="Calibri"/>
              </a:rPr>
              <a:t>BY</a:t>
            </a:r>
            <a:r>
              <a:rPr sz="1000" b="1" spc="-26" dirty="0">
                <a:latin typeface="Calibri"/>
                <a:cs typeface="Calibri"/>
              </a:rPr>
              <a:t> </a:t>
            </a:r>
            <a:r>
              <a:rPr sz="1000" b="1" dirty="0">
                <a:latin typeface="Calibri"/>
                <a:cs typeface="Calibri"/>
              </a:rPr>
              <a:t>THE</a:t>
            </a:r>
            <a:r>
              <a:rPr sz="1000" b="1" spc="-26" dirty="0">
                <a:latin typeface="Calibri"/>
                <a:cs typeface="Calibri"/>
              </a:rPr>
              <a:t> </a:t>
            </a:r>
            <a:r>
              <a:rPr sz="1000" b="1" spc="-19" dirty="0">
                <a:latin typeface="Calibri"/>
                <a:cs typeface="Calibri"/>
              </a:rPr>
              <a:t>LP</a:t>
            </a:r>
            <a:endParaRPr sz="1000">
              <a:latin typeface="Calibri"/>
              <a:cs typeface="Calibri"/>
            </a:endParaRPr>
          </a:p>
        </p:txBody>
      </p:sp>
      <p:graphicFrame>
        <p:nvGraphicFramePr>
          <p:cNvPr id="11" name="object 11"/>
          <p:cNvGraphicFramePr>
            <a:graphicFrameLocks noGrp="1"/>
          </p:cNvGraphicFramePr>
          <p:nvPr/>
        </p:nvGraphicFramePr>
        <p:xfrm>
          <a:off x="532133" y="6091701"/>
          <a:ext cx="5560247" cy="309099"/>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309099">
                <a:tc>
                  <a:txBody>
                    <a:bodyPr/>
                    <a:lstStyle/>
                    <a:p>
                      <a:pPr marL="67945">
                        <a:lnSpc>
                          <a:spcPct val="100000"/>
                        </a:lnSpc>
                        <a:spcBef>
                          <a:spcPts val="535"/>
                        </a:spcBef>
                      </a:pPr>
                      <a:r>
                        <a:rPr sz="600" spc="-10" dirty="0">
                          <a:latin typeface="Calibri"/>
                          <a:cs typeface="Calibri"/>
                        </a:rPr>
                        <a:t>Section</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325120">
                        <a:lnSpc>
                          <a:spcPct val="112500"/>
                        </a:lnSpc>
                        <a:spcBef>
                          <a:spcPts val="384"/>
                        </a:spcBef>
                      </a:pPr>
                      <a:r>
                        <a:rPr sz="600" dirty="0">
                          <a:latin typeface="Calibri"/>
                          <a:cs typeface="Calibri"/>
                        </a:rPr>
                        <a:t>SR</a:t>
                      </a:r>
                      <a:r>
                        <a:rPr sz="600" spc="-10" dirty="0">
                          <a:latin typeface="Calibri"/>
                          <a:cs typeface="Calibri"/>
                        </a:rPr>
                        <a:t> Specified Speed</a:t>
                      </a:r>
                      <a:endParaRPr sz="600">
                        <a:latin typeface="Calibri"/>
                        <a:cs typeface="Calibri"/>
                      </a:endParaRPr>
                    </a:p>
                  </a:txBody>
                  <a:tcPr marL="0" marR="0" marT="3135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35"/>
                        </a:spcBef>
                      </a:pPr>
                      <a:r>
                        <a:rPr sz="600" spc="-20" dirty="0">
                          <a:latin typeface="Calibri"/>
                          <a:cs typeface="Calibri"/>
                        </a:rPr>
                        <a:t>START FROM</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35"/>
                        </a:spcBef>
                      </a:pPr>
                      <a:r>
                        <a:rPr sz="600" dirty="0">
                          <a:latin typeface="Calibri"/>
                          <a:cs typeface="Calibri"/>
                        </a:rPr>
                        <a:t>END</a:t>
                      </a:r>
                      <a:r>
                        <a:rPr sz="600" spc="-25" dirty="0">
                          <a:latin typeface="Calibri"/>
                          <a:cs typeface="Calibri"/>
                        </a:rPr>
                        <a:t> AT</a:t>
                      </a:r>
                      <a:endParaRPr sz="600">
                        <a:latin typeface="Calibri"/>
                        <a:cs typeface="Calibri"/>
                      </a:endParaRPr>
                    </a:p>
                  </a:txBody>
                  <a:tcPr marL="0" marR="0" marT="43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marR="374650">
                        <a:lnSpc>
                          <a:spcPct val="112500"/>
                        </a:lnSpc>
                        <a:spcBef>
                          <a:spcPts val="384"/>
                        </a:spcBef>
                      </a:pPr>
                      <a:r>
                        <a:rPr sz="600" spc="-10" dirty="0">
                          <a:latin typeface="Calibri"/>
                          <a:cs typeface="Calibri"/>
                        </a:rPr>
                        <a:t>AVG</a:t>
                      </a:r>
                      <a:r>
                        <a:rPr sz="600" spc="-45" dirty="0">
                          <a:latin typeface="Calibri"/>
                          <a:cs typeface="Calibri"/>
                        </a:rPr>
                        <a:t> </a:t>
                      </a:r>
                      <a:r>
                        <a:rPr sz="600" spc="-10" dirty="0">
                          <a:latin typeface="Calibri"/>
                          <a:cs typeface="Calibri"/>
                        </a:rPr>
                        <a:t>Speed Observed</a:t>
                      </a:r>
                      <a:endParaRPr sz="600">
                        <a:latin typeface="Calibri"/>
                        <a:cs typeface="Calibri"/>
                      </a:endParaRPr>
                    </a:p>
                  </a:txBody>
                  <a:tcPr marL="0" marR="0" marT="3135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marR="487680">
                        <a:lnSpc>
                          <a:spcPct val="112500"/>
                        </a:lnSpc>
                        <a:spcBef>
                          <a:spcPts val="384"/>
                        </a:spcBef>
                      </a:pPr>
                      <a:r>
                        <a:rPr sz="600" spc="-10" dirty="0">
                          <a:latin typeface="Calibri"/>
                          <a:cs typeface="Calibri"/>
                        </a:rPr>
                        <a:t>Distance </a:t>
                      </a:r>
                      <a:r>
                        <a:rPr sz="600" spc="-25" dirty="0">
                          <a:latin typeface="Calibri"/>
                          <a:cs typeface="Calibri"/>
                        </a:rPr>
                        <a:t>Travelled</a:t>
                      </a:r>
                      <a:endParaRPr sz="600">
                        <a:latin typeface="Calibri"/>
                        <a:cs typeface="Calibri"/>
                      </a:endParaRPr>
                    </a:p>
                  </a:txBody>
                  <a:tcPr marL="0" marR="0" marT="3135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1447800"/>
            <a:ext cx="9144000" cy="4724400"/>
          </a:xfrm>
          <a:prstGeom prst="rect">
            <a:avLst/>
          </a:prstGeom>
          <a:noFill/>
          <a:ln w="9525">
            <a:noFill/>
            <a:miter lim="800000"/>
            <a:headEnd/>
            <a:tailEnd/>
          </a:ln>
          <a:effectLst/>
        </p:spPr>
      </p:pic>
      <p:sp>
        <p:nvSpPr>
          <p:cNvPr id="3" name="TextBox 2"/>
          <p:cNvSpPr txBox="1"/>
          <p:nvPr/>
        </p:nvSpPr>
        <p:spPr>
          <a:xfrm>
            <a:off x="914400" y="152400"/>
            <a:ext cx="7010400" cy="461665"/>
          </a:xfrm>
          <a:prstGeom prst="rect">
            <a:avLst/>
          </a:prstGeom>
          <a:noFill/>
        </p:spPr>
        <p:txBody>
          <a:bodyPr wrap="square" rtlCol="0">
            <a:spAutoFit/>
          </a:bodyPr>
          <a:lstStyle/>
          <a:p>
            <a:r>
              <a:rPr lang="en-US" sz="2400" dirty="0" smtClean="0">
                <a:solidFill>
                  <a:srgbClr val="FF0000"/>
                </a:solidFill>
              </a:rPr>
              <a:t>SPEEDOMETER DATA ANALYSIS-9</a:t>
            </a:r>
            <a:endParaRPr lang="en-US" sz="2400" dirty="0">
              <a:solidFill>
                <a:srgbClr val="FF0000"/>
              </a:solidFill>
            </a:endParaRPr>
          </a:p>
        </p:txBody>
      </p:sp>
      <p:sp>
        <p:nvSpPr>
          <p:cNvPr id="5" name="TextBox 4"/>
          <p:cNvSpPr txBox="1"/>
          <p:nvPr/>
        </p:nvSpPr>
        <p:spPr>
          <a:xfrm>
            <a:off x="838200" y="762000"/>
            <a:ext cx="8001000" cy="646331"/>
          </a:xfrm>
          <a:prstGeom prst="rect">
            <a:avLst/>
          </a:prstGeom>
          <a:noFill/>
        </p:spPr>
        <p:txBody>
          <a:bodyPr wrap="square" rtlCol="0">
            <a:spAutoFit/>
          </a:bodyPr>
          <a:lstStyle/>
          <a:p>
            <a:r>
              <a:rPr lang="en-US" sz="1200" b="1" dirty="0" smtClean="0"/>
              <a:t>Journey Date;-14.12.24                                                                   Report ID;-161224/06347</a:t>
            </a:r>
          </a:p>
          <a:p>
            <a:r>
              <a:rPr lang="en-US" sz="1200" b="1" dirty="0" smtClean="0"/>
              <a:t>Train No;- E/BCN                                                                               Loco No;- 49135</a:t>
            </a:r>
          </a:p>
          <a:p>
            <a:r>
              <a:rPr lang="en-US" sz="1200" b="1" dirty="0" smtClean="0"/>
              <a:t>SECTION;-DUI---JHL                                                                          SPM;- ------------</a:t>
            </a:r>
            <a:endParaRPr lang="en-US" sz="1200" b="1" dirty="0"/>
          </a:p>
        </p:txBody>
      </p:sp>
      <p:sp>
        <p:nvSpPr>
          <p:cNvPr id="6" name="TextBox 5"/>
          <p:cNvSpPr txBox="1"/>
          <p:nvPr/>
        </p:nvSpPr>
        <p:spPr>
          <a:xfrm>
            <a:off x="609600" y="6400800"/>
            <a:ext cx="6553200" cy="246221"/>
          </a:xfrm>
          <a:prstGeom prst="rect">
            <a:avLst/>
          </a:prstGeom>
          <a:noFill/>
        </p:spPr>
        <p:txBody>
          <a:bodyPr wrap="square" rtlCol="0">
            <a:spAutoFit/>
          </a:bodyPr>
          <a:lstStyle/>
          <a:p>
            <a:r>
              <a:rPr lang="en-US" sz="1000" dirty="0" smtClean="0"/>
              <a:t>NOTE- </a:t>
            </a:r>
            <a:r>
              <a:rPr lang="en-US" sz="1000" dirty="0" err="1" smtClean="0"/>
              <a:t>Counselling</a:t>
            </a:r>
            <a:r>
              <a:rPr lang="en-US" sz="1000" dirty="0" smtClean="0"/>
              <a:t> to LP regarding POOR RUNNING</a:t>
            </a:r>
            <a:endParaRPr lang="en-US" sz="1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631825" y="1471613"/>
            <a:ext cx="7878763" cy="391477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819400"/>
            <a:ext cx="3440301" cy="707886"/>
          </a:xfrm>
          <a:prstGeom prst="rect">
            <a:avLst/>
          </a:prstGeom>
        </p:spPr>
        <p:txBody>
          <a:bodyPr wrap="none">
            <a:spAutoFit/>
          </a:bodyPr>
          <a:lstStyle/>
          <a:p>
            <a:r>
              <a:rPr lang="en-US" sz="4000" b="1" i="1" dirty="0" smtClean="0">
                <a:solidFill>
                  <a:schemeClr val="bg1">
                    <a:lumMod val="50000"/>
                  </a:schemeClr>
                </a:solidFill>
              </a:rPr>
              <a:t>CASE </a:t>
            </a:r>
            <a:r>
              <a:rPr lang="en-US" sz="4000" b="1" i="1" dirty="0" smtClean="0">
                <a:solidFill>
                  <a:schemeClr val="bg1">
                    <a:lumMod val="50000"/>
                  </a:schemeClr>
                </a:solidFill>
              </a:rPr>
              <a:t>STUDY-10</a:t>
            </a:r>
            <a:endParaRPr lang="en-US" sz="4000" b="1" i="1" dirty="0">
              <a:solidFill>
                <a:schemeClr val="bg1">
                  <a:lumMod val="5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1371600"/>
            <a:ext cx="9144000" cy="5238750"/>
          </a:xfrm>
          <a:prstGeom prst="rect">
            <a:avLst/>
          </a:prstGeom>
          <a:noFill/>
          <a:ln w="9525">
            <a:noFill/>
            <a:miter lim="800000"/>
            <a:headEnd/>
            <a:tailEnd/>
          </a:ln>
          <a:effectLst/>
        </p:spPr>
      </p:pic>
      <p:sp>
        <p:nvSpPr>
          <p:cNvPr id="3" name="TextBox 2"/>
          <p:cNvSpPr txBox="1"/>
          <p:nvPr/>
        </p:nvSpPr>
        <p:spPr>
          <a:xfrm>
            <a:off x="914400" y="76200"/>
            <a:ext cx="6934200" cy="461665"/>
          </a:xfrm>
          <a:prstGeom prst="rect">
            <a:avLst/>
          </a:prstGeom>
          <a:noFill/>
        </p:spPr>
        <p:txBody>
          <a:bodyPr wrap="square" rtlCol="0">
            <a:spAutoFit/>
          </a:bodyPr>
          <a:lstStyle/>
          <a:p>
            <a:r>
              <a:rPr lang="en-US" sz="2400" dirty="0" smtClean="0">
                <a:solidFill>
                  <a:srgbClr val="FF0000"/>
                </a:solidFill>
              </a:rPr>
              <a:t>SPEEDOMETER DATA ANALYSIS-10</a:t>
            </a:r>
            <a:endParaRPr lang="en-US" sz="2400" dirty="0">
              <a:solidFill>
                <a:srgbClr val="FF0000"/>
              </a:solidFill>
            </a:endParaRPr>
          </a:p>
        </p:txBody>
      </p:sp>
      <p:sp>
        <p:nvSpPr>
          <p:cNvPr id="4" name="TextBox 3"/>
          <p:cNvSpPr txBox="1"/>
          <p:nvPr/>
        </p:nvSpPr>
        <p:spPr>
          <a:xfrm>
            <a:off x="762000" y="685800"/>
            <a:ext cx="7467600" cy="646331"/>
          </a:xfrm>
          <a:prstGeom prst="rect">
            <a:avLst/>
          </a:prstGeom>
          <a:noFill/>
        </p:spPr>
        <p:txBody>
          <a:bodyPr wrap="square" rtlCol="0">
            <a:spAutoFit/>
          </a:bodyPr>
          <a:lstStyle/>
          <a:p>
            <a:r>
              <a:rPr lang="en-US" sz="1200" b="1" dirty="0" smtClean="0"/>
              <a:t>Journey date;  10.12.24                                                                   Report ID;-151224/12136</a:t>
            </a:r>
          </a:p>
          <a:p>
            <a:r>
              <a:rPr lang="en-US" sz="1200" b="1" dirty="0" smtClean="0"/>
              <a:t>Train no;-04551(CHG)                                                                      Loco No;-15531</a:t>
            </a:r>
          </a:p>
          <a:p>
            <a:r>
              <a:rPr lang="en-US" sz="1200" b="1" dirty="0" smtClean="0"/>
              <a:t>Section;---------------                                                                          SPM;-MEDHA</a:t>
            </a:r>
            <a:endParaRPr lang="en-US" sz="12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827088" y="885825"/>
            <a:ext cx="7488237" cy="508635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0" y="1014413"/>
            <a:ext cx="9144000" cy="482917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464411" cy="2981740"/>
        </p:xfrm>
        <a:graphic>
          <a:graphicData uri="http://schemas.openxmlformats.org/drawingml/2006/table">
            <a:tbl>
              <a:tblPr firstRow="1" bandRow="1"/>
              <a:tblGrid>
                <a:gridCol w="2918129"/>
                <a:gridCol w="3546282"/>
              </a:tblGrid>
              <a:tr h="438049">
                <a:tc>
                  <a:txBody>
                    <a:bodyPr/>
                    <a:lstStyle/>
                    <a:p>
                      <a:endParaRPr lang="en-US" dirty="0"/>
                    </a:p>
                  </a:txBody>
                  <a:tcPr/>
                </a:tc>
                <a:tc>
                  <a:txBody>
                    <a:bodyPr/>
                    <a:lstStyle/>
                    <a:p>
                      <a:pPr algn="ctr"/>
                      <a:r>
                        <a:rPr lang="en-US" dirty="0" smtClean="0"/>
                        <a:t>UMB</a:t>
                      </a:r>
                      <a:endParaRPr lang="en-US" dirty="0"/>
                    </a:p>
                  </a:txBody>
                  <a:tcPr/>
                </a:tc>
              </a:tr>
              <a:tr h="419973">
                <a:tc>
                  <a:txBody>
                    <a:bodyPr/>
                    <a:lstStyle/>
                    <a:p>
                      <a:pPr algn="l"/>
                      <a:r>
                        <a:rPr lang="en-US" dirty="0" smtClean="0"/>
                        <a:t>1. Late Controlling</a:t>
                      </a:r>
                      <a:endParaRPr lang="en-US" dirty="0"/>
                    </a:p>
                  </a:txBody>
                  <a:tcPr/>
                </a:tc>
                <a:tc>
                  <a:txBody>
                    <a:bodyPr/>
                    <a:lstStyle/>
                    <a:p>
                      <a:pPr algn="ctr"/>
                      <a:r>
                        <a:rPr lang="en-US" dirty="0" smtClean="0"/>
                        <a:t>35</a:t>
                      </a:r>
                      <a:endParaRPr lang="en-US" dirty="0"/>
                    </a:p>
                  </a:txBody>
                  <a:tcPr/>
                </a:tc>
              </a:tr>
              <a:tr h="419973">
                <a:tc>
                  <a:txBody>
                    <a:bodyPr/>
                    <a:lstStyle/>
                    <a:p>
                      <a:r>
                        <a:rPr lang="en-US" dirty="0" smtClean="0"/>
                        <a:t>2. Poor</a:t>
                      </a:r>
                      <a:r>
                        <a:rPr lang="en-US" baseline="0" dirty="0" smtClean="0"/>
                        <a:t> Running</a:t>
                      </a:r>
                      <a:endParaRPr lang="en-US" dirty="0"/>
                    </a:p>
                  </a:txBody>
                  <a:tcPr/>
                </a:tc>
                <a:tc>
                  <a:txBody>
                    <a:bodyPr/>
                    <a:lstStyle/>
                    <a:p>
                      <a:pPr algn="ctr"/>
                      <a:r>
                        <a:rPr lang="en-US" dirty="0" smtClean="0"/>
                        <a:t>04</a:t>
                      </a:r>
                      <a:endParaRPr lang="en-US" dirty="0"/>
                    </a:p>
                  </a:txBody>
                  <a:tcPr/>
                </a:tc>
              </a:tr>
              <a:tr h="419973">
                <a:tc>
                  <a:txBody>
                    <a:bodyPr/>
                    <a:lstStyle/>
                    <a:p>
                      <a:r>
                        <a:rPr lang="en-US" dirty="0" smtClean="0"/>
                        <a:t>3. Improper</a:t>
                      </a:r>
                      <a:r>
                        <a:rPr lang="en-US" baseline="0" dirty="0" smtClean="0"/>
                        <a:t> BPT</a:t>
                      </a:r>
                      <a:endParaRPr lang="en-US" dirty="0"/>
                    </a:p>
                  </a:txBody>
                  <a:tcPr/>
                </a:tc>
                <a:tc>
                  <a:txBody>
                    <a:bodyPr/>
                    <a:lstStyle/>
                    <a:p>
                      <a:pPr algn="ctr"/>
                      <a:r>
                        <a:rPr lang="en-US" dirty="0" smtClean="0"/>
                        <a:t>NIL</a:t>
                      </a:r>
                      <a:endParaRPr lang="en-US" dirty="0"/>
                    </a:p>
                  </a:txBody>
                  <a:tcPr/>
                </a:tc>
              </a:tr>
              <a:tr h="419973">
                <a:tc>
                  <a:txBody>
                    <a:bodyPr/>
                    <a:lstStyle/>
                    <a:p>
                      <a:r>
                        <a:rPr lang="en-US" dirty="0" smtClean="0"/>
                        <a:t>4.Abrupt Braking</a:t>
                      </a:r>
                      <a:endParaRPr lang="en-US" dirty="0"/>
                    </a:p>
                  </a:txBody>
                  <a:tcPr/>
                </a:tc>
                <a:tc>
                  <a:txBody>
                    <a:bodyPr/>
                    <a:lstStyle/>
                    <a:p>
                      <a:pPr algn="ctr"/>
                      <a:r>
                        <a:rPr lang="en-US" dirty="0" smtClean="0"/>
                        <a:t>02</a:t>
                      </a:r>
                      <a:endParaRPr lang="en-US" dirty="0"/>
                    </a:p>
                  </a:txBody>
                  <a:tcPr/>
                </a:tc>
              </a:tr>
              <a:tr h="419973">
                <a:tc>
                  <a:txBody>
                    <a:bodyPr/>
                    <a:lstStyle/>
                    <a:p>
                      <a:r>
                        <a:rPr lang="en-US" dirty="0" smtClean="0"/>
                        <a:t>5. Over Speeding</a:t>
                      </a:r>
                      <a:endParaRPr lang="en-US" dirty="0"/>
                    </a:p>
                  </a:txBody>
                  <a:tcPr/>
                </a:tc>
                <a:tc>
                  <a:txBody>
                    <a:bodyPr/>
                    <a:lstStyle/>
                    <a:p>
                      <a:pPr algn="ctr"/>
                      <a:r>
                        <a:rPr lang="en-US" dirty="0" smtClean="0"/>
                        <a:t>01</a:t>
                      </a:r>
                      <a:endParaRPr lang="en-US" dirty="0"/>
                    </a:p>
                  </a:txBody>
                  <a:tcPr/>
                </a:tc>
              </a:tr>
              <a:tr h="443826">
                <a:tc>
                  <a:txBody>
                    <a:bodyPr/>
                    <a:lstStyle/>
                    <a:p>
                      <a:r>
                        <a:rPr lang="en-US" dirty="0" smtClean="0"/>
                        <a:t>6. SR Over Speeding</a:t>
                      </a:r>
                      <a:endParaRPr lang="en-US" dirty="0"/>
                    </a:p>
                  </a:txBody>
                  <a:tcPr/>
                </a:tc>
                <a:tc>
                  <a:txBody>
                    <a:bodyPr/>
                    <a:lstStyle/>
                    <a:p>
                      <a:pPr algn="ctr"/>
                      <a:r>
                        <a:rPr lang="en-US" dirty="0" smtClean="0"/>
                        <a:t>NIL</a:t>
                      </a:r>
                      <a:endParaRPr lang="en-US" dirty="0"/>
                    </a:p>
                  </a:txBody>
                  <a:tcPr/>
                </a:tc>
              </a:tr>
            </a:tbl>
          </a:graphicData>
        </a:graphic>
      </p:graphicFrame>
      <p:sp>
        <p:nvSpPr>
          <p:cNvPr id="3" name="Rectangle 2"/>
          <p:cNvSpPr/>
          <p:nvPr/>
        </p:nvSpPr>
        <p:spPr>
          <a:xfrm>
            <a:off x="4887647" y="6107668"/>
            <a:ext cx="3113353" cy="369332"/>
          </a:xfrm>
          <a:prstGeom prst="rect">
            <a:avLst/>
          </a:prstGeom>
        </p:spPr>
        <p:txBody>
          <a:bodyPr wrap="none">
            <a:spAutoFit/>
          </a:bodyPr>
          <a:lstStyle/>
          <a:p>
            <a:r>
              <a:rPr lang="hi-IN" dirty="0" smtClean="0">
                <a:solidFill>
                  <a:schemeClr val="accent1"/>
                </a:solidFill>
              </a:rPr>
              <a:t>विद्युत् प्रशिक्षण केंद्र, गाज़ियाबाद</a:t>
            </a:r>
            <a:endParaRPr lang="en-US" dirty="0">
              <a:solidFill>
                <a:schemeClr val="accent1"/>
              </a:solidFill>
            </a:endParaRPr>
          </a:p>
        </p:txBody>
      </p:sp>
      <p:sp>
        <p:nvSpPr>
          <p:cNvPr id="4" name="Rectangle 3"/>
          <p:cNvSpPr/>
          <p:nvPr/>
        </p:nvSpPr>
        <p:spPr>
          <a:xfrm>
            <a:off x="1447800" y="914400"/>
            <a:ext cx="7162800" cy="461665"/>
          </a:xfrm>
          <a:prstGeom prst="rect">
            <a:avLst/>
          </a:prstGeom>
        </p:spPr>
        <p:txBody>
          <a:bodyPr wrap="square">
            <a:spAutoFit/>
          </a:bodyPr>
          <a:lstStyle/>
          <a:p>
            <a:r>
              <a:rPr lang="en-US" sz="2400" dirty="0" smtClean="0">
                <a:solidFill>
                  <a:srgbClr val="FF0000"/>
                </a:solidFill>
              </a:rPr>
              <a:t>Summarization of SPM Data Analysis of UMB Division</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62000" y="1752601"/>
            <a:ext cx="7772400" cy="2057399"/>
          </a:xfrm>
        </p:spPr>
        <p:txBody>
          <a:bodyPr>
            <a:normAutofit fontScale="90000"/>
          </a:bodyPr>
          <a:lstStyle/>
          <a:p>
            <a:pPr algn="l"/>
            <a:r>
              <a:rPr lang="hi-IN" sz="3600" dirty="0" smtClean="0">
                <a:solidFill>
                  <a:srgbClr val="FF0000"/>
                </a:solidFill>
              </a:rPr>
              <a:t>निष्कर्ष</a:t>
            </a:r>
            <a:r>
              <a:rPr lang="en-US" sz="3600" dirty="0" smtClean="0">
                <a:solidFill>
                  <a:srgbClr val="FF0000"/>
                </a:solidFill>
              </a:rPr>
              <a:t>    </a:t>
            </a:r>
            <a:r>
              <a:rPr lang="hi-IN" sz="1300" dirty="0" smtClean="0"/>
              <a:t/>
            </a:r>
            <a:br>
              <a:rPr lang="hi-IN" sz="1300" dirty="0" smtClean="0"/>
            </a:br>
            <a:r>
              <a:rPr lang="hi-IN" sz="1300" dirty="0" smtClean="0"/>
              <a:t/>
            </a:r>
            <a:br>
              <a:rPr lang="hi-IN" sz="1300" dirty="0" smtClean="0"/>
            </a:br>
            <a:r>
              <a:rPr lang="en-US" sz="1300" dirty="0" smtClean="0"/>
              <a:t> </a:t>
            </a:r>
            <a:br>
              <a:rPr lang="en-US" sz="1300" dirty="0" smtClean="0"/>
            </a:br>
            <a:r>
              <a:rPr lang="hi-IN" sz="1300" dirty="0" smtClean="0"/>
              <a:t>  </a:t>
            </a:r>
            <a:r>
              <a:rPr lang="hi-IN" sz="1300" b="1" dirty="0" smtClean="0"/>
              <a:t/>
            </a:r>
            <a:br>
              <a:rPr lang="hi-IN" sz="1300" b="1" dirty="0" smtClean="0"/>
            </a:br>
            <a:r>
              <a:rPr lang="hi-IN" sz="1300" b="1" dirty="0" smtClean="0"/>
              <a:t>स्पीडोमीटर के data analysis के पश्चात् यह संज्ञान में आया है कि निम्न बिन्दुओ पर ध्यान देकर ड्राइविंग तकनीक में सुधर किया जा सकता है वह गाड़ियों का सुरक्षित संचालन किया जा सकता है स्पीडोमीटर डाटा के अनुसार निम्न लिखित बिन्दुओ पर ध्यान देना आवश्यक है |</a:t>
            </a:r>
            <a:r>
              <a:rPr lang="en-US" sz="1300" dirty="0" smtClean="0"/>
              <a:t/>
            </a:r>
            <a:br>
              <a:rPr lang="en-US" sz="1300" dirty="0" smtClean="0"/>
            </a:br>
            <a:r>
              <a:rPr lang="en-US" sz="1300" dirty="0" smtClean="0"/>
              <a:t/>
            </a:r>
            <a:br>
              <a:rPr lang="en-US" sz="1300" dirty="0" smtClean="0"/>
            </a:br>
            <a:r>
              <a:rPr lang="hi-IN" sz="1300" b="1" dirty="0" smtClean="0"/>
              <a:t> LATE BRAKING </a:t>
            </a:r>
            <a:r>
              <a:rPr lang="hi-IN" sz="1300" dirty="0" smtClean="0"/>
              <a:t>;-A) लोको पायलट को गाड़ी सञ्चालन के दौरान सिग्नल का संकेत एक पीला मिलने पर कोचिंग गाडी एवं खाली मालगाड़ी में गाडी कि गति अधिकतम 50 KMPH तथा भरी हुई मालगाड़ी की गति 30 </a:t>
            </a:r>
            <a:r>
              <a:rPr lang="en-US" sz="1300" dirty="0" err="1" smtClean="0"/>
              <a:t>kmph</a:t>
            </a:r>
            <a:r>
              <a:rPr lang="en-US" sz="1300" dirty="0" smtClean="0"/>
              <a:t> </a:t>
            </a:r>
            <a:r>
              <a:rPr lang="hi-IN" sz="1300" dirty="0" smtClean="0"/>
              <a:t>से अधिक नहीं होनी चाहिए।</a:t>
            </a:r>
            <a:r>
              <a:rPr lang="en-US" sz="1300" dirty="0" smtClean="0"/>
              <a:t/>
            </a:r>
            <a:br>
              <a:rPr lang="en-US" sz="1300" dirty="0" smtClean="0"/>
            </a:br>
            <a:r>
              <a:rPr lang="hi-IN" sz="1300" dirty="0" smtClean="0"/>
              <a:t/>
            </a:r>
            <a:br>
              <a:rPr lang="hi-IN" sz="1300" dirty="0" smtClean="0"/>
            </a:br>
            <a:r>
              <a:rPr lang="en-US" sz="1300" dirty="0" smtClean="0"/>
              <a:t>B) </a:t>
            </a:r>
            <a:r>
              <a:rPr lang="hi-IN" sz="1300" dirty="0" smtClean="0"/>
              <a:t>लोको पायलट द्वारा गाड़ी की  गति  रुकने के स्थान  से 10 </a:t>
            </a:r>
            <a:r>
              <a:rPr lang="en-US" sz="1300" dirty="0" smtClean="0"/>
              <a:t>METER </a:t>
            </a:r>
            <a:r>
              <a:rPr lang="hi-IN" sz="1300" dirty="0" smtClean="0"/>
              <a:t>पहले 10 </a:t>
            </a:r>
            <a:r>
              <a:rPr lang="en-US" sz="1300" dirty="0" err="1" smtClean="0"/>
              <a:t>kmph</a:t>
            </a:r>
            <a:r>
              <a:rPr lang="en-US" sz="1300" dirty="0" smtClean="0"/>
              <a:t> </a:t>
            </a:r>
            <a:r>
              <a:rPr lang="hi-IN" sz="1300" dirty="0" smtClean="0"/>
              <a:t>से अधिक नहीं होनी चाहिए।</a:t>
            </a:r>
            <a:r>
              <a:rPr lang="en-US" sz="1300" dirty="0" smtClean="0"/>
              <a:t/>
            </a:r>
            <a:br>
              <a:rPr lang="en-US" sz="1300" dirty="0" smtClean="0"/>
            </a:br>
            <a:r>
              <a:rPr lang="en-US" sz="1300" dirty="0" smtClean="0"/>
              <a:t/>
            </a:r>
            <a:br>
              <a:rPr lang="en-US" sz="1300" dirty="0" smtClean="0"/>
            </a:br>
            <a:r>
              <a:rPr lang="hi-IN" sz="4400" dirty="0" smtClean="0"/>
              <a:t/>
            </a:r>
            <a:br>
              <a:rPr lang="hi-IN" sz="4400" dirty="0" smtClean="0"/>
            </a:b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2246"/>
            <a:ext cx="8673737" cy="6124754"/>
          </a:xfrm>
          <a:prstGeom prst="rect">
            <a:avLst/>
          </a:prstGeom>
        </p:spPr>
        <p:txBody>
          <a:bodyPr wrap="square">
            <a:spAutoFit/>
          </a:bodyPr>
          <a:lstStyle/>
          <a:p>
            <a:r>
              <a:rPr lang="hi-IN" b="1" dirty="0" smtClean="0"/>
              <a:t>2) </a:t>
            </a:r>
            <a:r>
              <a:rPr lang="en-US" b="1" dirty="0" smtClean="0"/>
              <a:t>BPT &amp; BFT:-  </a:t>
            </a:r>
            <a:r>
              <a:rPr lang="hi-IN" dirty="0" smtClean="0"/>
              <a:t>ब्रेक पॉवर टेस्ट व ब्रेक फील टेस्ट करने की विधि :-</a:t>
            </a:r>
            <a:endParaRPr lang="en-US" dirty="0" smtClean="0"/>
          </a:p>
          <a:p>
            <a:endParaRPr lang="en-US"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dirty="0" smtClean="0"/>
          </a:p>
          <a:p>
            <a:endParaRPr lang="hi-IN" sz="1600" dirty="0" smtClean="0"/>
          </a:p>
          <a:p>
            <a:endParaRPr lang="en-US" sz="200" b="1" dirty="0" smtClean="0"/>
          </a:p>
          <a:p>
            <a:r>
              <a:rPr lang="en-US" sz="1600" b="1" dirty="0" smtClean="0"/>
              <a:t>3) POOR RUNNING: </a:t>
            </a:r>
            <a:r>
              <a:rPr lang="hi-IN" sz="1600" dirty="0" smtClean="0"/>
              <a:t>लोको पायलट द्वारा गाडी का संचालन सेक्शनल स्पीड के अनुसार किया जाएगा, सभी प्रकार के गति प्रतिबन्धों का पालन करते हुए।</a:t>
            </a:r>
            <a:endParaRPr lang="en-US" sz="1600" dirty="0" smtClean="0"/>
          </a:p>
          <a:p>
            <a:endParaRPr lang="en-US" sz="400" dirty="0" smtClean="0"/>
          </a:p>
          <a:p>
            <a:r>
              <a:rPr lang="hi-IN" sz="1600" b="1" dirty="0" smtClean="0"/>
              <a:t>4) ओवर स्पीर्डिंग: </a:t>
            </a:r>
            <a:r>
              <a:rPr lang="hi-IN" sz="1600" dirty="0" smtClean="0"/>
              <a:t>किसी भी परिस्तिथि में ओवरस्पीडिंग नहीं किया जाएगा। अगर किसी कारणवश स्पीड अधिकतम स्पीड से 03 K</a:t>
            </a:r>
            <a:r>
              <a:rPr lang="en-US" sz="1600" dirty="0" smtClean="0"/>
              <a:t>mph </a:t>
            </a:r>
            <a:r>
              <a:rPr lang="hi-IN" sz="1600" dirty="0" smtClean="0"/>
              <a:t>और 03 सेकंड से अधिक है तो इसे </a:t>
            </a:r>
            <a:r>
              <a:rPr lang="en-US" sz="1600" dirty="0" smtClean="0"/>
              <a:t>OVER</a:t>
            </a:r>
            <a:r>
              <a:rPr lang="hi-IN" sz="1600" dirty="0" smtClean="0"/>
              <a:t> </a:t>
            </a:r>
            <a:r>
              <a:rPr lang="en-US" sz="1600" dirty="0" smtClean="0"/>
              <a:t>SPEED </a:t>
            </a:r>
            <a:r>
              <a:rPr lang="hi-IN" sz="1600" dirty="0" smtClean="0"/>
              <a:t>माना जाएगा।</a:t>
            </a:r>
            <a:endParaRPr lang="en-US" sz="1600" dirty="0" smtClean="0"/>
          </a:p>
          <a:p>
            <a:endParaRPr lang="en-US" sz="400" dirty="0" smtClean="0"/>
          </a:p>
          <a:p>
            <a:r>
              <a:rPr lang="hi-IN" sz="1600" b="1" dirty="0" smtClean="0"/>
              <a:t>5) </a:t>
            </a:r>
            <a:r>
              <a:rPr lang="en-US" sz="1600" b="1" dirty="0" smtClean="0"/>
              <a:t>PSR </a:t>
            </a:r>
            <a:r>
              <a:rPr lang="hi-IN" sz="1600" b="1" dirty="0" smtClean="0"/>
              <a:t>व </a:t>
            </a:r>
            <a:r>
              <a:rPr lang="en-US" sz="1600" b="1" dirty="0" smtClean="0"/>
              <a:t>TSR:</a:t>
            </a:r>
            <a:r>
              <a:rPr lang="hi-IN" sz="1600" b="1" dirty="0" smtClean="0"/>
              <a:t> </a:t>
            </a:r>
            <a:r>
              <a:rPr lang="hi-IN" sz="1600" dirty="0" smtClean="0"/>
              <a:t>लोको पायलट द्वारा गति प्रतिबंध (</a:t>
            </a:r>
            <a:r>
              <a:rPr lang="en-US" sz="1600" dirty="0" smtClean="0"/>
              <a:t>PSR </a:t>
            </a:r>
            <a:r>
              <a:rPr lang="hi-IN" sz="1600" dirty="0" smtClean="0"/>
              <a:t>व </a:t>
            </a:r>
            <a:r>
              <a:rPr lang="en-US" sz="1600" dirty="0" smtClean="0"/>
              <a:t>TSR) </a:t>
            </a:r>
            <a:r>
              <a:rPr lang="hi-IN" sz="1600" dirty="0" smtClean="0"/>
              <a:t>का पालन कड़ाई से किया जाएगा एवं गति प्रतिवन्ध के पालन का तरीका </a:t>
            </a:r>
            <a:r>
              <a:rPr lang="en-US" sz="1600" dirty="0" smtClean="0"/>
              <a:t>GRADUALLY </a:t>
            </a:r>
            <a:r>
              <a:rPr lang="hi-IN" sz="1600" dirty="0" smtClean="0"/>
              <a:t>होना चाहिए गति प्रतिबन्ध बोर्ड के संकेत के अनुसार ।</a:t>
            </a:r>
            <a:endParaRPr lang="en-US" sz="1600" dirty="0" smtClean="0"/>
          </a:p>
          <a:p>
            <a:endParaRPr lang="en-US" sz="600" dirty="0" smtClean="0"/>
          </a:p>
          <a:p>
            <a:r>
              <a:rPr lang="hi-IN" sz="1600" b="1" dirty="0" smtClean="0"/>
              <a:t>6) </a:t>
            </a:r>
            <a:r>
              <a:rPr lang="en-US" sz="1600" b="1" dirty="0" smtClean="0"/>
              <a:t>ABRUPT BRAKING: </a:t>
            </a:r>
            <a:r>
              <a:rPr lang="hi-IN" sz="1600" dirty="0" smtClean="0"/>
              <a:t>गाड़ी संचालन के दौरान ब्रेकिंग </a:t>
            </a:r>
            <a:r>
              <a:rPr lang="en-US" sz="1600" dirty="0" smtClean="0"/>
              <a:t>GRADUALLY </a:t>
            </a:r>
            <a:r>
              <a:rPr lang="hi-IN" sz="1600" dirty="0" smtClean="0"/>
              <a:t>होनी चाहिए, </a:t>
            </a:r>
            <a:r>
              <a:rPr lang="en-US" sz="1600" dirty="0" smtClean="0"/>
              <a:t>PVEF </a:t>
            </a:r>
            <a:r>
              <a:rPr lang="hi-IN" sz="1600" dirty="0" smtClean="0"/>
              <a:t>का इस्तेमाल होना चाहिए ताकि </a:t>
            </a:r>
            <a:r>
              <a:rPr lang="en-US" sz="1600" dirty="0" smtClean="0"/>
              <a:t>WHEEL SKID </a:t>
            </a:r>
            <a:r>
              <a:rPr lang="hi-IN" sz="1600" dirty="0" smtClean="0"/>
              <a:t>से बचा जा सके। मगर किसी कारणवश अचानक ब्रेक लगाना पड़ता है तो लोको पायलट के संज्ञान में </a:t>
            </a:r>
            <a:r>
              <a:rPr lang="en-US" sz="1600" dirty="0" smtClean="0"/>
              <a:t>EMERGENCY BRAKING DISTANCE </a:t>
            </a:r>
            <a:r>
              <a:rPr lang="hi-IN" sz="1600" dirty="0" smtClean="0"/>
              <a:t>अवश्य होनी चाहिए। </a:t>
            </a:r>
            <a:r>
              <a:rPr lang="en-US" dirty="0" smtClean="0"/>
              <a:t/>
            </a:r>
            <a:br>
              <a:rPr lang="en-US" dirty="0" smtClean="0"/>
            </a:br>
            <a:r>
              <a:rPr lang="hi-IN" dirty="0" smtClean="0"/>
              <a:t/>
            </a:r>
            <a:br>
              <a:rPr lang="hi-IN" dirty="0" smtClean="0"/>
            </a:br>
            <a:endParaRPr lang="en-US" dirty="0"/>
          </a:p>
        </p:txBody>
      </p:sp>
      <p:graphicFrame>
        <p:nvGraphicFramePr>
          <p:cNvPr id="3" name="Table 2"/>
          <p:cNvGraphicFramePr>
            <a:graphicFrameLocks noGrp="1"/>
          </p:cNvGraphicFramePr>
          <p:nvPr/>
        </p:nvGraphicFramePr>
        <p:xfrm>
          <a:off x="381000" y="956107"/>
          <a:ext cx="7935684" cy="2244293"/>
        </p:xfrm>
        <a:graphic>
          <a:graphicData uri="http://schemas.openxmlformats.org/drawingml/2006/table">
            <a:tbl>
              <a:tblPr firstRow="1" bandRow="1"/>
              <a:tblGrid>
                <a:gridCol w="1322614"/>
                <a:gridCol w="1322614"/>
                <a:gridCol w="1322614"/>
                <a:gridCol w="1322614"/>
                <a:gridCol w="1322614"/>
                <a:gridCol w="1322614"/>
              </a:tblGrid>
              <a:tr h="224590">
                <a:tc gridSpan="3">
                  <a:txBody>
                    <a:bodyPr/>
                    <a:lstStyle/>
                    <a:p>
                      <a:pPr algn="ctr"/>
                      <a:r>
                        <a:rPr lang="en-US" sz="1400" dirty="0" smtClean="0"/>
                        <a:t>BPT</a:t>
                      </a:r>
                      <a:endParaRPr lang="en-US" sz="1400" b="1" dirty="0"/>
                    </a:p>
                  </a:txBody>
                  <a:tcPr marT="60960" marB="60960"/>
                </a:tc>
                <a:tc hMerge="1">
                  <a:txBody>
                    <a:bodyPr/>
                    <a:lstStyle/>
                    <a:p>
                      <a:endParaRPr lang="en-US" dirty="0"/>
                    </a:p>
                  </a:txBody>
                  <a:tcPr/>
                </a:tc>
                <a:tc hMerge="1">
                  <a:txBody>
                    <a:bodyPr/>
                    <a:lstStyle/>
                    <a:p>
                      <a:endParaRPr lang="en-US" dirty="0"/>
                    </a:p>
                  </a:txBody>
                  <a:tcPr/>
                </a:tc>
                <a:tc gridSpan="3">
                  <a:txBody>
                    <a:bodyPr/>
                    <a:lstStyle/>
                    <a:p>
                      <a:pPr algn="ctr"/>
                      <a:r>
                        <a:rPr lang="en-US" sz="1400" dirty="0" smtClean="0"/>
                        <a:t>BFT</a:t>
                      </a:r>
                      <a:endParaRPr lang="en-US" sz="1400" b="1" dirty="0"/>
                    </a:p>
                  </a:txBody>
                  <a:tcPr marT="60960" marB="60960"/>
                </a:tc>
                <a:tc hMerge="1">
                  <a:txBody>
                    <a:bodyPr/>
                    <a:lstStyle/>
                    <a:p>
                      <a:endParaRPr lang="en-US" dirty="0"/>
                    </a:p>
                  </a:txBody>
                  <a:tcPr/>
                </a:tc>
                <a:tc hMerge="1">
                  <a:txBody>
                    <a:bodyPr/>
                    <a:lstStyle/>
                    <a:p>
                      <a:endParaRPr lang="en-US" dirty="0"/>
                    </a:p>
                  </a:txBody>
                  <a:tcPr/>
                </a:tc>
              </a:tr>
              <a:tr h="393032">
                <a:tc>
                  <a:txBody>
                    <a:bodyPr/>
                    <a:lstStyle/>
                    <a:p>
                      <a:r>
                        <a:rPr lang="hi-IN" sz="1400" dirty="0" smtClean="0"/>
                        <a:t>विवरण</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Coaching </a:t>
                      </a:r>
                      <a:r>
                        <a:rPr lang="hi-IN" sz="1400" dirty="0" smtClean="0"/>
                        <a:t>गाड़ी</a:t>
                      </a:r>
                      <a:r>
                        <a:rPr lang="en-US" sz="1400" dirty="0" smtClean="0"/>
                        <a:t> </a:t>
                      </a:r>
                    </a:p>
                  </a:txBody>
                  <a:tcPr marT="60960" marB="60960"/>
                </a:tc>
                <a:tc>
                  <a:txBody>
                    <a:bodyPr/>
                    <a:lstStyle/>
                    <a:p>
                      <a:r>
                        <a:rPr lang="hi-IN" sz="1400" dirty="0" smtClean="0"/>
                        <a:t>मालगाड़ी</a:t>
                      </a:r>
                      <a:endParaRPr lang="en-US" sz="1400" dirty="0"/>
                    </a:p>
                  </a:txBody>
                  <a:tcPr marT="60960" marB="60960"/>
                </a:tc>
                <a:tc>
                  <a:txBody>
                    <a:bodyPr/>
                    <a:lstStyle/>
                    <a:p>
                      <a:r>
                        <a:rPr lang="hi-IN" sz="1400" dirty="0" smtClean="0"/>
                        <a:t>विवरण</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Coaching </a:t>
                      </a:r>
                      <a:r>
                        <a:rPr lang="hi-IN" sz="1400" dirty="0" smtClean="0"/>
                        <a:t>गाड़ी</a:t>
                      </a:r>
                      <a:r>
                        <a:rPr lang="en-US" sz="1400" dirty="0" smtClean="0"/>
                        <a:t> </a:t>
                      </a:r>
                    </a:p>
                  </a:txBody>
                  <a:tcPr marT="60960" marB="60960"/>
                </a:tc>
                <a:tc>
                  <a:txBody>
                    <a:bodyPr/>
                    <a:lstStyle/>
                    <a:p>
                      <a:r>
                        <a:rPr lang="hi-IN" sz="1400" dirty="0" smtClean="0"/>
                        <a:t>मालगाड़ी</a:t>
                      </a:r>
                      <a:endParaRPr lang="en-US" sz="1400" dirty="0"/>
                    </a:p>
                  </a:txBody>
                  <a:tcPr marT="60960" marB="60960"/>
                </a:tc>
              </a:tr>
              <a:tr h="393032">
                <a:tc>
                  <a:txBody>
                    <a:bodyPr/>
                    <a:lstStyle/>
                    <a:p>
                      <a:r>
                        <a:rPr lang="hi-IN" sz="1400" dirty="0" smtClean="0"/>
                        <a:t>गति</a:t>
                      </a:r>
                      <a:endParaRPr lang="en-US" sz="1400" dirty="0"/>
                    </a:p>
                  </a:txBody>
                  <a:tcPr marT="60960" marB="60960"/>
                </a:tc>
                <a:tc>
                  <a:txBody>
                    <a:bodyPr/>
                    <a:lstStyle/>
                    <a:p>
                      <a:r>
                        <a:rPr lang="hi-IN" sz="1400" dirty="0" smtClean="0"/>
                        <a:t>60-70 </a:t>
                      </a:r>
                      <a:r>
                        <a:rPr lang="en-US" sz="1400" dirty="0" err="1" smtClean="0"/>
                        <a:t>Kmph</a:t>
                      </a:r>
                      <a:r>
                        <a:rPr lang="en-US" sz="1400" dirty="0" smtClean="0"/>
                        <a:t> </a:t>
                      </a:r>
                      <a:endParaRPr lang="en-US" sz="1400" dirty="0"/>
                    </a:p>
                  </a:txBody>
                  <a:tcPr marT="60960" marB="60960"/>
                </a:tc>
                <a:tc>
                  <a:txBody>
                    <a:bodyPr/>
                    <a:lstStyle/>
                    <a:p>
                      <a:r>
                        <a:rPr lang="hi-IN" sz="1400" dirty="0" smtClean="0"/>
                        <a:t>3</a:t>
                      </a:r>
                      <a:r>
                        <a:rPr lang="en-US" sz="1400" dirty="0" smtClean="0"/>
                        <a:t>0-50 </a:t>
                      </a:r>
                      <a:r>
                        <a:rPr lang="en-US" sz="1400" dirty="0" err="1" smtClean="0"/>
                        <a:t>Kmph</a:t>
                      </a:r>
                      <a:endParaRPr lang="en-US" sz="1400" dirty="0"/>
                    </a:p>
                  </a:txBody>
                  <a:tcPr marT="60960" marB="60960"/>
                </a:tc>
                <a:tc>
                  <a:txBody>
                    <a:bodyPr/>
                    <a:lstStyle/>
                    <a:p>
                      <a:r>
                        <a:rPr lang="hi-IN" sz="1400" dirty="0" smtClean="0"/>
                        <a:t>गति</a:t>
                      </a:r>
                      <a:r>
                        <a:rPr lang="en-US" sz="1400" dirty="0" smtClean="0"/>
                        <a:t> </a:t>
                      </a:r>
                      <a:endParaRPr lang="en-US" sz="1400" dirty="0"/>
                    </a:p>
                  </a:txBody>
                  <a:tcPr marT="60960" marB="60960"/>
                </a:tc>
                <a:tc>
                  <a:txBody>
                    <a:bodyPr/>
                    <a:lstStyle/>
                    <a:p>
                      <a:r>
                        <a:rPr lang="hi-IN" sz="1400" dirty="0" smtClean="0"/>
                        <a:t>15 </a:t>
                      </a:r>
                      <a:r>
                        <a:rPr lang="en-US" sz="1400" dirty="0" err="1" smtClean="0"/>
                        <a:t>Kmph</a:t>
                      </a:r>
                      <a:r>
                        <a:rPr lang="hi-IN" sz="1400" dirty="0" smtClean="0"/>
                        <a:t> </a:t>
                      </a:r>
                      <a:endParaRPr lang="en-US" sz="1400" dirty="0"/>
                    </a:p>
                  </a:txBody>
                  <a:tcPr marT="60960" marB="60960"/>
                </a:tc>
                <a:tc>
                  <a:txBody>
                    <a:bodyPr/>
                    <a:lstStyle/>
                    <a:p>
                      <a:r>
                        <a:rPr lang="hi-IN" sz="1400" dirty="0" smtClean="0"/>
                        <a:t>15 </a:t>
                      </a:r>
                      <a:r>
                        <a:rPr lang="en-US" sz="1400" dirty="0" err="1" smtClean="0"/>
                        <a:t>Kmph</a:t>
                      </a:r>
                      <a:r>
                        <a:rPr lang="en-US" sz="1400" dirty="0" smtClean="0"/>
                        <a:t> </a:t>
                      </a:r>
                      <a:endParaRPr lang="en-US" sz="1400" dirty="0"/>
                    </a:p>
                  </a:txBody>
                  <a:tcPr marT="60960" marB="60960"/>
                </a:tc>
              </a:tr>
              <a:tr h="393032">
                <a:tc>
                  <a:txBody>
                    <a:bodyPr/>
                    <a:lstStyle/>
                    <a:p>
                      <a:r>
                        <a:rPr lang="hi-IN" sz="1400" dirty="0" smtClean="0"/>
                        <a:t>प्रेशर ड्राप</a:t>
                      </a:r>
                      <a:r>
                        <a:rPr lang="en-US" sz="1400" dirty="0" smtClean="0"/>
                        <a:t> </a:t>
                      </a:r>
                      <a:endParaRPr lang="en-US" sz="1400" dirty="0"/>
                    </a:p>
                  </a:txBody>
                  <a:tcPr marT="60960" marB="60960"/>
                </a:tc>
                <a:tc>
                  <a:txBody>
                    <a:bodyPr/>
                    <a:lstStyle/>
                    <a:p>
                      <a:r>
                        <a:rPr lang="hi-IN" sz="1400" dirty="0" smtClean="0"/>
                        <a:t>1 </a:t>
                      </a:r>
                      <a:r>
                        <a:rPr lang="en-US" sz="1400" dirty="0" smtClean="0"/>
                        <a:t>Kg/cm2 </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dirty="0" smtClean="0"/>
                        <a:t>1 </a:t>
                      </a:r>
                      <a:r>
                        <a:rPr lang="en-US" sz="1400" dirty="0" smtClean="0"/>
                        <a:t>Kg/cm2 </a:t>
                      </a:r>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dirty="0" smtClean="0"/>
                        <a:t>प्रेशर ड्राप</a:t>
                      </a:r>
                      <a:r>
                        <a:rPr lang="en-US" sz="1400" dirty="0" smtClean="0"/>
                        <a:t> </a:t>
                      </a:r>
                    </a:p>
                  </a:txBody>
                  <a:tcPr marT="60960" marB="60960"/>
                </a:tc>
                <a:tc>
                  <a:txBody>
                    <a:bodyPr/>
                    <a:lstStyle/>
                    <a:p>
                      <a:r>
                        <a:rPr lang="en-US" sz="1400" dirty="0" smtClean="0"/>
                        <a:t>0.5 Kg/cm2</a:t>
                      </a:r>
                      <a:r>
                        <a:rPr lang="hi-IN" sz="1400" dirty="0" smtClean="0"/>
                        <a:t> </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0.5 Kg/cm2</a:t>
                      </a:r>
                      <a:r>
                        <a:rPr lang="hi-IN" sz="1400" dirty="0" smtClean="0"/>
                        <a:t> </a:t>
                      </a:r>
                      <a:endParaRPr lang="en-US" sz="1400" dirty="0" smtClean="0"/>
                    </a:p>
                  </a:txBody>
                  <a:tcPr marT="60960" marB="60960"/>
                </a:tc>
              </a:tr>
              <a:tr h="729917">
                <a:tc>
                  <a:txBody>
                    <a:bodyPr/>
                    <a:lstStyle/>
                    <a:p>
                      <a:r>
                        <a:rPr lang="en-US" sz="1400" dirty="0" smtClean="0"/>
                        <a:t> </a:t>
                      </a:r>
                      <a:r>
                        <a:rPr lang="hi-IN" sz="1400" dirty="0" smtClean="0"/>
                        <a:t>प्रेशर ड्राप</a:t>
                      </a:r>
                      <a:r>
                        <a:rPr lang="en-US" sz="1400" dirty="0" smtClean="0"/>
                        <a:t> </a:t>
                      </a:r>
                      <a:r>
                        <a:rPr lang="hi-IN" sz="1400" dirty="0" smtClean="0"/>
                        <a:t>होने के पश्चात गति</a:t>
                      </a:r>
                      <a:r>
                        <a:rPr lang="en-US" sz="1400" dirty="0" smtClean="0"/>
                        <a:t> </a:t>
                      </a:r>
                      <a:endParaRPr lang="en-US" sz="1400" dirty="0"/>
                    </a:p>
                  </a:txBody>
                  <a:tcPr marT="60960" marB="60960"/>
                </a:tc>
                <a:tc>
                  <a:txBody>
                    <a:bodyPr/>
                    <a:lstStyle/>
                    <a:p>
                      <a:r>
                        <a:rPr lang="hi-IN" sz="1400" dirty="0" smtClean="0"/>
                        <a:t>30-</a:t>
                      </a:r>
                      <a:r>
                        <a:rPr lang="en-US" sz="1400" dirty="0" smtClean="0"/>
                        <a:t>35</a:t>
                      </a:r>
                      <a:r>
                        <a:rPr lang="hi-IN" sz="1400" dirty="0" smtClean="0"/>
                        <a:t> </a:t>
                      </a:r>
                      <a:r>
                        <a:rPr lang="en-US" sz="1400" dirty="0" err="1" smtClean="0"/>
                        <a:t>Kmph</a:t>
                      </a:r>
                      <a:r>
                        <a:rPr lang="en-US" sz="1400" dirty="0" smtClean="0"/>
                        <a:t> </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dirty="0" smtClean="0"/>
                        <a:t>15</a:t>
                      </a:r>
                      <a:r>
                        <a:rPr lang="en-US" sz="1400" dirty="0" smtClean="0"/>
                        <a:t>-25 </a:t>
                      </a:r>
                      <a:r>
                        <a:rPr lang="en-US" sz="1400" dirty="0" err="1" smtClean="0"/>
                        <a:t>Kmph</a:t>
                      </a:r>
                      <a:endParaRPr lang="en-US" sz="1400" dirty="0" smtClean="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hi-IN" sz="1400" dirty="0" smtClean="0"/>
                        <a:t>प्रेशर ड्राप</a:t>
                      </a:r>
                      <a:r>
                        <a:rPr lang="en-US" sz="1400" dirty="0" smtClean="0"/>
                        <a:t> </a:t>
                      </a:r>
                      <a:r>
                        <a:rPr lang="hi-IN" sz="1400" dirty="0" smtClean="0"/>
                        <a:t>होने के पश्चात गति</a:t>
                      </a:r>
                      <a:r>
                        <a:rPr lang="en-US" sz="1400" dirty="0" smtClean="0"/>
                        <a:t> </a:t>
                      </a:r>
                    </a:p>
                  </a:txBody>
                  <a:tcPr marT="60960" marB="60960"/>
                </a:tc>
                <a:tc>
                  <a:txBody>
                    <a:bodyPr/>
                    <a:lstStyle/>
                    <a:p>
                      <a:r>
                        <a:rPr lang="en-US" sz="1400" dirty="0" smtClean="0"/>
                        <a:t>5</a:t>
                      </a:r>
                      <a:r>
                        <a:rPr lang="hi-IN" sz="1400" dirty="0" smtClean="0"/>
                        <a:t>-10 </a:t>
                      </a:r>
                      <a:r>
                        <a:rPr lang="en-US" sz="1400" dirty="0" err="1" smtClean="0"/>
                        <a:t>Kmph</a:t>
                      </a:r>
                      <a:endParaRPr lang="en-US" sz="1400" dirty="0"/>
                    </a:p>
                  </a:txBody>
                  <a:tcPr marT="60960" marB="60960"/>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5</a:t>
                      </a:r>
                      <a:r>
                        <a:rPr lang="hi-IN" sz="1400" dirty="0" smtClean="0"/>
                        <a:t>-10 </a:t>
                      </a:r>
                      <a:r>
                        <a:rPr lang="en-US" sz="1400" dirty="0" err="1" smtClean="0"/>
                        <a:t>Kmph</a:t>
                      </a:r>
                      <a:endParaRPr lang="en-US" sz="1400" dirty="0" smtClean="0"/>
                    </a:p>
                  </a:txBody>
                  <a:tcPr marT="60960" marB="60960"/>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1950" y="513806"/>
            <a:ext cx="8429354" cy="1754326"/>
          </a:xfrm>
          <a:prstGeom prst="rect">
            <a:avLst/>
          </a:prstGeom>
        </p:spPr>
        <p:txBody>
          <a:bodyPr wrap="square">
            <a:spAutoFit/>
          </a:bodyPr>
          <a:lstStyle/>
          <a:p>
            <a:pPr algn="just"/>
            <a:r>
              <a:rPr lang="en-US" b="1" dirty="0" smtClean="0"/>
              <a:t>7) GRADUALLY BRAKING: </a:t>
            </a:r>
            <a:r>
              <a:rPr lang="hi-IN" dirty="0" smtClean="0"/>
              <a:t>लोको पायलट द्वारा </a:t>
            </a:r>
            <a:r>
              <a:rPr lang="en-US" dirty="0" smtClean="0"/>
              <a:t>BRAKE POWER TEST </a:t>
            </a:r>
            <a:r>
              <a:rPr lang="hi-IN" dirty="0" smtClean="0"/>
              <a:t>के अनुसार </a:t>
            </a:r>
            <a:r>
              <a:rPr lang="en-US" dirty="0" smtClean="0"/>
              <a:t>A-9 </a:t>
            </a:r>
            <a:r>
              <a:rPr lang="hi-IN" dirty="0" smtClean="0"/>
              <a:t>द्वारा आवश्यक </a:t>
            </a:r>
            <a:r>
              <a:rPr lang="en-US" dirty="0" smtClean="0"/>
              <a:t>BRAKING DISTANCE </a:t>
            </a:r>
            <a:r>
              <a:rPr lang="hi-IN" dirty="0" smtClean="0"/>
              <a:t>को ध्यान में रखते हुए </a:t>
            </a:r>
            <a:r>
              <a:rPr lang="en-US" dirty="0" smtClean="0"/>
              <a:t>BP </a:t>
            </a:r>
            <a:r>
              <a:rPr lang="hi-IN" dirty="0" smtClean="0"/>
              <a:t>प्रेशर गिराया जाएगा। गाड़ी कंट्रोल के पश्चात </a:t>
            </a:r>
            <a:r>
              <a:rPr lang="en-US" dirty="0" smtClean="0"/>
              <a:t>AIR FLOW </a:t>
            </a:r>
            <a:r>
              <a:rPr lang="hi-IN" dirty="0" smtClean="0"/>
              <a:t>INDICATOR का भी ध्यान रखना चाहिए | गाड़ी की स्पीड सिग्रल के संकेत के अनुसार होनी चाहिए । गाड़ी की </a:t>
            </a:r>
            <a:r>
              <a:rPr lang="en-US" dirty="0" smtClean="0"/>
              <a:t>CONTROLLING </a:t>
            </a:r>
            <a:r>
              <a:rPr lang="hi-IN" dirty="0" smtClean="0"/>
              <a:t>इस प्रकार होनी चाहिए कि </a:t>
            </a:r>
            <a:r>
              <a:rPr lang="en-US" dirty="0" smtClean="0"/>
              <a:t>EMERGENCY BRAKE </a:t>
            </a:r>
            <a:r>
              <a:rPr lang="hi-IN" dirty="0" smtClean="0"/>
              <a:t>का इस्तेमाल </a:t>
            </a:r>
            <a:r>
              <a:rPr lang="en-US" dirty="0" smtClean="0"/>
              <a:t>EMERGENCY </a:t>
            </a:r>
            <a:r>
              <a:rPr lang="hi-IN" dirty="0" smtClean="0"/>
              <a:t>में ही हो जैसे </a:t>
            </a:r>
            <a:r>
              <a:rPr lang="en-US" dirty="0" smtClean="0"/>
              <a:t>MRO, CRO, </a:t>
            </a:r>
            <a:r>
              <a:rPr lang="hi-IN" dirty="0" smtClean="0"/>
              <a:t>अचानक </a:t>
            </a:r>
            <a:r>
              <a:rPr lang="en-US" dirty="0" smtClean="0"/>
              <a:t>SIGNAL </a:t>
            </a:r>
            <a:r>
              <a:rPr lang="hi-IN" dirty="0" smtClean="0"/>
              <a:t>का </a:t>
            </a:r>
            <a:r>
              <a:rPr lang="en-US" dirty="0" smtClean="0"/>
              <a:t>ON </a:t>
            </a:r>
            <a:r>
              <a:rPr lang="hi-IN" dirty="0" smtClean="0"/>
              <a:t>हो जाना, गाड़ी में, </a:t>
            </a:r>
            <a:r>
              <a:rPr lang="en-US" dirty="0" smtClean="0"/>
              <a:t>OHE </a:t>
            </a:r>
            <a:r>
              <a:rPr lang="hi-IN" dirty="0" smtClean="0"/>
              <a:t>में या </a:t>
            </a:r>
            <a:r>
              <a:rPr lang="en-US" dirty="0" smtClean="0"/>
              <a:t>TRACK </a:t>
            </a:r>
            <a:r>
              <a:rPr lang="hi-IN" dirty="0" smtClean="0"/>
              <a:t>पर कोई अन्य अवरोध दिखाई देने या होने पर इत्यादि ।</a:t>
            </a:r>
            <a:endParaRPr lang="en-US" dirty="0"/>
          </a:p>
        </p:txBody>
      </p:sp>
      <p:sp>
        <p:nvSpPr>
          <p:cNvPr id="3" name="TextBox 2"/>
          <p:cNvSpPr txBox="1"/>
          <p:nvPr/>
        </p:nvSpPr>
        <p:spPr>
          <a:xfrm>
            <a:off x="4724400" y="5791200"/>
            <a:ext cx="4166662" cy="369332"/>
          </a:xfrm>
          <a:prstGeom prst="rect">
            <a:avLst/>
          </a:prstGeom>
          <a:noFill/>
        </p:spPr>
        <p:txBody>
          <a:bodyPr wrap="square" rtlCol="0">
            <a:spAutoFit/>
          </a:bodyPr>
          <a:lstStyle/>
          <a:p>
            <a:r>
              <a:rPr lang="hi-IN" dirty="0" smtClean="0">
                <a:solidFill>
                  <a:schemeClr val="accent1"/>
                </a:solidFill>
              </a:rPr>
              <a:t>विद्युत् प्रशिक्षण केंद्र, गाज़ियाबाद</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532133" y="586433"/>
          <a:ext cx="5560247" cy="195477"/>
        </p:xfrm>
        <a:graphic>
          <a:graphicData uri="http://schemas.openxmlformats.org/drawingml/2006/table">
            <a:tbl>
              <a:tblPr firstRow="1" bandRow="1">
                <a:tableStyleId>{2D5ABB26-0587-4C30-8999-92F81FD0307C}</a:tableStyleId>
              </a:tblPr>
              <a:tblGrid>
                <a:gridCol w="1194584"/>
                <a:gridCol w="879648"/>
                <a:gridCol w="868789"/>
                <a:gridCol w="868789"/>
                <a:gridCol w="868789"/>
                <a:gridCol w="879648"/>
              </a:tblGrid>
              <a:tr h="195477">
                <a:tc>
                  <a:txBody>
                    <a:bodyPr/>
                    <a:lstStyle/>
                    <a:p>
                      <a:pPr marL="67945">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1594">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4769">
                        <a:lnSpc>
                          <a:spcPct val="100000"/>
                        </a:lnSpc>
                        <a:spcBef>
                          <a:spcPts val="509"/>
                        </a:spcBef>
                      </a:pPr>
                      <a:r>
                        <a:rPr sz="600" dirty="0">
                          <a:latin typeface="Calibri"/>
                          <a:cs typeface="Calibri"/>
                        </a:rPr>
                        <a:t>-</a:t>
                      </a:r>
                      <a:r>
                        <a:rPr sz="600" spc="-50"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ct val="100000"/>
                        </a:lnSpc>
                        <a:spcBef>
                          <a:spcPts val="509"/>
                        </a:spcBef>
                      </a:pPr>
                      <a:r>
                        <a:rPr sz="600" spc="-25"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1120">
                        <a:lnSpc>
                          <a:spcPct val="100000"/>
                        </a:lnSpc>
                        <a:spcBef>
                          <a:spcPts val="509"/>
                        </a:spcBef>
                      </a:pPr>
                      <a:r>
                        <a:rPr sz="600" spc="-25" dirty="0">
                          <a:latin typeface="Calibri"/>
                          <a:cs typeface="Calibri"/>
                        </a:rPr>
                        <a:t>**</a:t>
                      </a:r>
                      <a:endParaRPr sz="600">
                        <a:latin typeface="Calibri"/>
                        <a:cs typeface="Calibri"/>
                      </a:endParaRPr>
                    </a:p>
                  </a:txBody>
                  <a:tcPr marL="0" marR="0" marT="4153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4" name="object 4"/>
          <p:cNvSpPr txBox="1"/>
          <p:nvPr/>
        </p:nvSpPr>
        <p:spPr>
          <a:xfrm>
            <a:off x="5020517" y="1268485"/>
            <a:ext cx="1080556" cy="163483"/>
          </a:xfrm>
          <a:prstGeom prst="rect">
            <a:avLst/>
          </a:prstGeom>
        </p:spPr>
        <p:txBody>
          <a:bodyPr vert="horz" wrap="square" lIns="0" tIns="9502" rIns="0" bIns="0" rtlCol="0">
            <a:spAutoFit/>
          </a:bodyPr>
          <a:lstStyle/>
          <a:p>
            <a:pPr marL="9502">
              <a:spcBef>
                <a:spcPts val="75"/>
              </a:spcBef>
            </a:pPr>
            <a:r>
              <a:rPr sz="1000" dirty="0">
                <a:latin typeface="Calibri"/>
                <a:cs typeface="Calibri"/>
              </a:rPr>
              <a:t>Report</a:t>
            </a:r>
            <a:r>
              <a:rPr sz="1000" spc="-45" dirty="0">
                <a:latin typeface="Calibri"/>
                <a:cs typeface="Calibri"/>
              </a:rPr>
              <a:t> </a:t>
            </a:r>
            <a:r>
              <a:rPr sz="1000" spc="-7" dirty="0">
                <a:latin typeface="Calibri"/>
                <a:cs typeface="Calibri"/>
              </a:rPr>
              <a:t>checked</a:t>
            </a:r>
            <a:r>
              <a:rPr sz="1000" spc="-45" dirty="0">
                <a:latin typeface="Calibri"/>
                <a:cs typeface="Calibri"/>
              </a:rPr>
              <a:t> </a:t>
            </a:r>
            <a:r>
              <a:rPr sz="1000" spc="-19" dirty="0">
                <a:latin typeface="Calibri"/>
                <a:cs typeface="Calibri"/>
              </a:rPr>
              <a:t>by</a:t>
            </a:r>
            <a:endParaRPr sz="1000">
              <a:latin typeface="Calibri"/>
              <a:cs typeface="Calibri"/>
            </a:endParaRPr>
          </a:p>
        </p:txBody>
      </p:sp>
      <p:sp>
        <p:nvSpPr>
          <p:cNvPr id="5" name="object 5"/>
          <p:cNvSpPr txBox="1"/>
          <p:nvPr/>
        </p:nvSpPr>
        <p:spPr>
          <a:xfrm>
            <a:off x="528853" y="1004974"/>
            <a:ext cx="2037309" cy="248103"/>
          </a:xfrm>
          <a:prstGeom prst="rect">
            <a:avLst/>
          </a:prstGeom>
        </p:spPr>
        <p:txBody>
          <a:bodyPr vert="horz" wrap="square" lIns="0" tIns="17104" rIns="0" bIns="0" rtlCol="0">
            <a:spAutoFit/>
          </a:bodyPr>
          <a:lstStyle/>
          <a:p>
            <a:pPr marL="9502" marR="3801">
              <a:lnSpc>
                <a:spcPts val="860"/>
              </a:lnSpc>
              <a:spcBef>
                <a:spcPts val="135"/>
              </a:spcBef>
            </a:pPr>
            <a:r>
              <a:rPr sz="700" dirty="0">
                <a:latin typeface="Arial MT"/>
                <a:cs typeface="Arial MT"/>
              </a:rPr>
              <a:t>Late</a:t>
            </a:r>
            <a:r>
              <a:rPr sz="700" spc="-4" dirty="0">
                <a:latin typeface="Arial MT"/>
                <a:cs typeface="Arial MT"/>
              </a:rPr>
              <a:t> </a:t>
            </a:r>
            <a:r>
              <a:rPr sz="700" dirty="0">
                <a:latin typeface="Arial MT"/>
                <a:cs typeface="Arial MT"/>
              </a:rPr>
              <a:t>braking</a:t>
            </a:r>
            <a:r>
              <a:rPr sz="700" spc="-4" dirty="0">
                <a:latin typeface="Arial MT"/>
                <a:cs typeface="Arial MT"/>
              </a:rPr>
              <a:t> </a:t>
            </a:r>
            <a:r>
              <a:rPr sz="700" dirty="0">
                <a:latin typeface="Arial MT"/>
                <a:cs typeface="Arial MT"/>
              </a:rPr>
              <a:t>due</a:t>
            </a:r>
            <a:r>
              <a:rPr sz="700" spc="-4" dirty="0">
                <a:latin typeface="Arial MT"/>
                <a:cs typeface="Arial MT"/>
              </a:rPr>
              <a:t> </a:t>
            </a:r>
            <a:r>
              <a:rPr sz="700" dirty="0">
                <a:latin typeface="Arial MT"/>
                <a:cs typeface="Arial MT"/>
              </a:rPr>
              <a:t>50</a:t>
            </a:r>
            <a:r>
              <a:rPr sz="700" spc="-4" dirty="0">
                <a:latin typeface="Arial MT"/>
                <a:cs typeface="Arial MT"/>
              </a:rPr>
              <a:t> </a:t>
            </a:r>
            <a:r>
              <a:rPr sz="700" dirty="0">
                <a:latin typeface="Arial MT"/>
                <a:cs typeface="Arial MT"/>
              </a:rPr>
              <a:t>kmph speed</a:t>
            </a:r>
            <a:r>
              <a:rPr sz="700" spc="-4" dirty="0">
                <a:latin typeface="Arial MT"/>
                <a:cs typeface="Arial MT"/>
              </a:rPr>
              <a:t> </a:t>
            </a:r>
            <a:r>
              <a:rPr sz="700" dirty="0">
                <a:latin typeface="Arial MT"/>
                <a:cs typeface="Arial MT"/>
              </a:rPr>
              <a:t>at </a:t>
            </a:r>
            <a:r>
              <a:rPr sz="700" spc="-7" dirty="0">
                <a:latin typeface="Arial MT"/>
                <a:cs typeface="Arial MT"/>
              </a:rPr>
              <a:t>single </a:t>
            </a:r>
            <a:r>
              <a:rPr sz="700" dirty="0">
                <a:latin typeface="Arial MT"/>
                <a:cs typeface="Arial MT"/>
              </a:rPr>
              <a:t>yellow</a:t>
            </a:r>
            <a:r>
              <a:rPr sz="700" spc="-15" dirty="0">
                <a:latin typeface="Arial MT"/>
                <a:cs typeface="Arial MT"/>
              </a:rPr>
              <a:t> </a:t>
            </a:r>
            <a:r>
              <a:rPr sz="700" dirty="0">
                <a:latin typeface="Arial MT"/>
                <a:cs typeface="Arial MT"/>
              </a:rPr>
              <a:t>aspect</a:t>
            </a:r>
            <a:r>
              <a:rPr sz="700" spc="-15" dirty="0">
                <a:latin typeface="Arial MT"/>
                <a:cs typeface="Arial MT"/>
              </a:rPr>
              <a:t> </a:t>
            </a:r>
            <a:r>
              <a:rPr sz="700" dirty="0">
                <a:latin typeface="Arial MT"/>
                <a:cs typeface="Arial MT"/>
              </a:rPr>
              <a:t>as</a:t>
            </a:r>
            <a:r>
              <a:rPr sz="700" spc="-11" dirty="0">
                <a:latin typeface="Arial MT"/>
                <a:cs typeface="Arial MT"/>
              </a:rPr>
              <a:t> </a:t>
            </a:r>
            <a:r>
              <a:rPr sz="700" dirty="0">
                <a:latin typeface="Arial MT"/>
                <a:cs typeface="Arial MT"/>
              </a:rPr>
              <a:t>per</a:t>
            </a:r>
            <a:r>
              <a:rPr sz="700" spc="-15" dirty="0">
                <a:latin typeface="Arial MT"/>
                <a:cs typeface="Arial MT"/>
              </a:rPr>
              <a:t> </a:t>
            </a:r>
            <a:r>
              <a:rPr sz="700" dirty="0">
                <a:latin typeface="Arial MT"/>
                <a:cs typeface="Arial MT"/>
              </a:rPr>
              <a:t>division</a:t>
            </a:r>
            <a:r>
              <a:rPr sz="700" spc="-15" dirty="0">
                <a:latin typeface="Arial MT"/>
                <a:cs typeface="Arial MT"/>
              </a:rPr>
              <a:t> </a:t>
            </a:r>
            <a:r>
              <a:rPr sz="700" spc="-7" dirty="0">
                <a:latin typeface="Arial MT"/>
                <a:cs typeface="Arial MT"/>
              </a:rPr>
              <a:t>instruction…</a:t>
            </a:r>
            <a:endParaRPr sz="700">
              <a:latin typeface="Arial MT"/>
              <a:cs typeface="Arial MT"/>
            </a:endParaRPr>
          </a:p>
        </p:txBody>
      </p:sp>
      <p:pic>
        <p:nvPicPr>
          <p:cNvPr id="6" name="object 6"/>
          <p:cNvPicPr/>
          <p:nvPr/>
        </p:nvPicPr>
        <p:blipFill>
          <a:blip r:embed="rId2" cstate="print"/>
          <a:stretch>
            <a:fillRect/>
          </a:stretch>
        </p:blipFill>
        <p:spPr>
          <a:xfrm>
            <a:off x="5007643" y="1104724"/>
            <a:ext cx="1017460" cy="1429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2993" y="4515420"/>
            <a:ext cx="767249" cy="132705"/>
          </a:xfrm>
          <a:prstGeom prst="rect">
            <a:avLst/>
          </a:prstGeom>
        </p:spPr>
        <p:txBody>
          <a:bodyPr vert="horz" wrap="square" lIns="0" tIns="9502" rIns="0" bIns="0" rtlCol="0">
            <a:spAutoFit/>
          </a:bodyPr>
          <a:lstStyle/>
          <a:p>
            <a:pPr marL="9502">
              <a:spcBef>
                <a:spcPts val="75"/>
              </a:spcBef>
            </a:pPr>
            <a:endParaRPr sz="800">
              <a:latin typeface="Calibri"/>
              <a:cs typeface="Calibri"/>
            </a:endParaRPr>
          </a:p>
        </p:txBody>
      </p:sp>
      <p:pic>
        <p:nvPicPr>
          <p:cNvPr id="5" name="object 5"/>
          <p:cNvPicPr/>
          <p:nvPr/>
        </p:nvPicPr>
        <p:blipFill>
          <a:blip r:embed="rId2" cstate="print"/>
          <a:stretch>
            <a:fillRect/>
          </a:stretch>
        </p:blipFill>
        <p:spPr>
          <a:xfrm>
            <a:off x="228600" y="1295400"/>
            <a:ext cx="8382000" cy="3962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819400"/>
            <a:ext cx="3180614" cy="707886"/>
          </a:xfrm>
          <a:prstGeom prst="rect">
            <a:avLst/>
          </a:prstGeom>
        </p:spPr>
        <p:txBody>
          <a:bodyPr wrap="none">
            <a:spAutoFit/>
          </a:bodyPr>
          <a:lstStyle/>
          <a:p>
            <a:r>
              <a:rPr lang="en-US" sz="4000" b="1" i="1" dirty="0" smtClean="0">
                <a:solidFill>
                  <a:srgbClr val="002060"/>
                </a:solidFill>
              </a:rPr>
              <a:t>CASE </a:t>
            </a:r>
            <a:r>
              <a:rPr lang="en-US" sz="4000" b="1" i="1" dirty="0" smtClean="0">
                <a:solidFill>
                  <a:srgbClr val="002060"/>
                </a:solidFill>
              </a:rPr>
              <a:t>STUDY-2</a:t>
            </a:r>
            <a:endParaRPr lang="en-US" sz="4000" b="1" i="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p:cNvPicPr>
          <p:nvPr/>
        </p:nvPicPr>
        <p:blipFill>
          <a:blip r:embed="rId2"/>
          <a:srcRect/>
          <a:stretch>
            <a:fillRect/>
          </a:stretch>
        </p:blipFill>
        <p:spPr bwMode="auto">
          <a:xfrm>
            <a:off x="7114558" y="6248400"/>
            <a:ext cx="1540304" cy="457200"/>
          </a:xfrm>
          <a:prstGeom prst="rect">
            <a:avLst/>
          </a:prstGeom>
          <a:noFill/>
          <a:ln w="9525">
            <a:noFill/>
            <a:miter lim="800000"/>
            <a:headEnd/>
            <a:tailEnd/>
          </a:ln>
        </p:spPr>
      </p:pic>
      <p:sp>
        <p:nvSpPr>
          <p:cNvPr id="3" name="Rectangle 2"/>
          <p:cNvSpPr/>
          <p:nvPr/>
        </p:nvSpPr>
        <p:spPr>
          <a:xfrm>
            <a:off x="6982202" y="242347"/>
            <a:ext cx="1636214" cy="103863"/>
          </a:xfrm>
          <a:prstGeom prst="rect">
            <a:avLst/>
          </a:prstGeom>
        </p:spPr>
        <p:txBody>
          <a:bodyPr wrap="none" lIns="0" tIns="0" rIns="0" bIns="0"/>
          <a:lstStyle/>
          <a:p>
            <a:pPr algn="r" eaLnBrk="1" fontAlgn="auto" hangingPunct="1">
              <a:spcBef>
                <a:spcPts val="0"/>
              </a:spcBef>
              <a:spcAft>
                <a:spcPts val="2520"/>
              </a:spcAft>
              <a:defRPr/>
            </a:pPr>
            <a:endParaRPr lang="en-US" sz="1050" b="1" dirty="0">
              <a:solidFill>
                <a:srgbClr val="783F05"/>
              </a:solidFill>
              <a:latin typeface="Calibri"/>
            </a:endParaRPr>
          </a:p>
        </p:txBody>
      </p:sp>
      <p:sp>
        <p:nvSpPr>
          <p:cNvPr id="4" name="Rectangle 3"/>
          <p:cNvSpPr/>
          <p:nvPr/>
        </p:nvSpPr>
        <p:spPr>
          <a:xfrm>
            <a:off x="838200" y="152400"/>
            <a:ext cx="7467600" cy="1740550"/>
          </a:xfrm>
          <a:prstGeom prst="rect">
            <a:avLst/>
          </a:prstGeom>
        </p:spPr>
        <p:txBody>
          <a:bodyPr lIns="0" tIns="0" rIns="0" bIns="0"/>
          <a:lstStyle/>
          <a:p>
            <a:pPr marL="1476756" eaLnBrk="1" fontAlgn="auto" hangingPunct="1">
              <a:spcBef>
                <a:spcPts val="2520"/>
              </a:spcBef>
              <a:spcAft>
                <a:spcPts val="2520"/>
              </a:spcAft>
              <a:defRPr/>
            </a:pPr>
            <a:r>
              <a:rPr lang="en-US" sz="2400" b="1" dirty="0">
                <a:solidFill>
                  <a:srgbClr val="783F05"/>
                </a:solidFill>
                <a:latin typeface="Calibri"/>
              </a:rPr>
              <a:t>SPEEDOMETER DATA </a:t>
            </a:r>
            <a:r>
              <a:rPr lang="en-US" sz="2400" b="1" dirty="0" smtClean="0">
                <a:solidFill>
                  <a:srgbClr val="783F05"/>
                </a:solidFill>
                <a:latin typeface="Calibri"/>
              </a:rPr>
              <a:t>ANALYSIS</a:t>
            </a:r>
            <a:r>
              <a:rPr lang="hi-IN" sz="2400" b="1" dirty="0" smtClean="0">
                <a:solidFill>
                  <a:srgbClr val="783F05"/>
                </a:solidFill>
                <a:latin typeface="Calibri"/>
              </a:rPr>
              <a:t>-2</a:t>
            </a:r>
            <a:r>
              <a:rPr lang="en-US" sz="2400" b="1" dirty="0" smtClean="0">
                <a:solidFill>
                  <a:srgbClr val="783F05"/>
                </a:solidFill>
                <a:latin typeface="Calibri"/>
              </a:rPr>
              <a:t> </a:t>
            </a:r>
            <a:endParaRPr lang="en-US" sz="2400" b="1" dirty="0">
              <a:solidFill>
                <a:srgbClr val="783F05"/>
              </a:solidFill>
              <a:latin typeface="Calibri"/>
            </a:endParaRPr>
          </a:p>
          <a:p>
            <a:pPr algn="just" eaLnBrk="1" fontAlgn="auto" hangingPunct="1">
              <a:lnSpc>
                <a:spcPts val="1920"/>
              </a:lnSpc>
              <a:spcBef>
                <a:spcPts val="0"/>
              </a:spcBef>
              <a:spcAft>
                <a:spcPts val="0"/>
              </a:spcAft>
              <a:defRPr/>
            </a:pPr>
            <a:r>
              <a:rPr lang="en-US" sz="1050" dirty="0">
                <a:latin typeface="Microsoft Sans Serif"/>
              </a:rPr>
              <a:t>Journey Date: </a:t>
            </a:r>
            <a:r>
              <a:rPr lang="hi-IN" sz="1050" dirty="0" smtClean="0">
                <a:latin typeface="Microsoft Sans Serif"/>
              </a:rPr>
              <a:t>   </a:t>
            </a:r>
            <a:r>
              <a:rPr lang="en-US" sz="1200" b="1" dirty="0" smtClean="0">
                <a:latin typeface="Calibri"/>
              </a:rPr>
              <a:t>12.12.24   </a:t>
            </a:r>
            <a:r>
              <a:rPr lang="hi-IN" sz="1200" b="1" dirty="0" smtClean="0">
                <a:latin typeface="Calibri"/>
              </a:rPr>
              <a:t>                                               </a:t>
            </a:r>
            <a:r>
              <a:rPr lang="en-US" sz="1200" b="1" dirty="0" smtClean="0">
                <a:latin typeface="Calibri"/>
              </a:rPr>
              <a:t> </a:t>
            </a:r>
            <a:r>
              <a:rPr lang="en-US" sz="1050" dirty="0">
                <a:latin typeface="Microsoft Sans Serif"/>
              </a:rPr>
              <a:t>Report ID: </a:t>
            </a:r>
            <a:r>
              <a:rPr lang="hi-IN" sz="1050" dirty="0" smtClean="0">
                <a:latin typeface="Microsoft Sans Serif"/>
              </a:rPr>
              <a:t>       </a:t>
            </a:r>
            <a:r>
              <a:rPr lang="en-US" sz="1200" b="1" dirty="0" smtClean="0">
                <a:latin typeface="Calibri"/>
              </a:rPr>
              <a:t>141224/18768</a:t>
            </a:r>
            <a:endParaRPr lang="en-US" sz="1200" b="1" dirty="0">
              <a:latin typeface="Calibri"/>
            </a:endParaRPr>
          </a:p>
          <a:p>
            <a:pPr algn="just" eaLnBrk="1" fontAlgn="auto" hangingPunct="1">
              <a:lnSpc>
                <a:spcPts val="1920"/>
              </a:lnSpc>
              <a:spcBef>
                <a:spcPts val="0"/>
              </a:spcBef>
              <a:spcAft>
                <a:spcPts val="0"/>
              </a:spcAft>
              <a:defRPr/>
            </a:pPr>
            <a:r>
              <a:rPr lang="en-US" sz="1050" dirty="0" smtClean="0">
                <a:latin typeface="Microsoft Sans Serif"/>
              </a:rPr>
              <a:t>Train </a:t>
            </a:r>
            <a:r>
              <a:rPr lang="en-US" sz="1050" dirty="0">
                <a:latin typeface="Microsoft Sans Serif"/>
              </a:rPr>
              <a:t>No. </a:t>
            </a:r>
            <a:r>
              <a:rPr lang="hi-IN" sz="1050" dirty="0" smtClean="0">
                <a:latin typeface="Microsoft Sans Serif"/>
              </a:rPr>
              <a:t>           </a:t>
            </a:r>
            <a:r>
              <a:rPr lang="en-US" sz="1200" b="1" dirty="0" smtClean="0">
                <a:latin typeface="Calibri"/>
              </a:rPr>
              <a:t>14887 </a:t>
            </a:r>
            <a:r>
              <a:rPr lang="en-US" sz="1200" b="1" dirty="0">
                <a:latin typeface="Calibri"/>
              </a:rPr>
              <a:t>(CHG)  </a:t>
            </a:r>
            <a:r>
              <a:rPr lang="hi-IN" sz="1200" b="1" dirty="0" smtClean="0">
                <a:latin typeface="Calibri"/>
              </a:rPr>
              <a:t>                                          </a:t>
            </a:r>
            <a:r>
              <a:rPr lang="en-US" sz="1200" b="1" dirty="0" smtClean="0">
                <a:latin typeface="Calibri"/>
              </a:rPr>
              <a:t> </a:t>
            </a:r>
            <a:r>
              <a:rPr lang="en-US" sz="1050" dirty="0">
                <a:latin typeface="Microsoft Sans Serif"/>
              </a:rPr>
              <a:t>Loco Number: </a:t>
            </a:r>
            <a:r>
              <a:rPr lang="en-US" sz="1200" b="1" dirty="0">
                <a:latin typeface="Calibri"/>
              </a:rPr>
              <a:t>12242</a:t>
            </a:r>
          </a:p>
          <a:p>
            <a:pPr algn="just" eaLnBrk="1" fontAlgn="auto" hangingPunct="1">
              <a:lnSpc>
                <a:spcPts val="1920"/>
              </a:lnSpc>
              <a:spcBef>
                <a:spcPts val="0"/>
              </a:spcBef>
              <a:spcAft>
                <a:spcPts val="1890"/>
              </a:spcAft>
              <a:defRPr/>
            </a:pPr>
            <a:r>
              <a:rPr lang="hi-IN" sz="1050" dirty="0" smtClean="0">
                <a:latin typeface="Microsoft Sans Serif"/>
              </a:rPr>
              <a:t>SECTION</a:t>
            </a:r>
            <a:r>
              <a:rPr lang="en-US" sz="1050" dirty="0" smtClean="0">
                <a:latin typeface="Microsoft Sans Serif"/>
              </a:rPr>
              <a:t>: </a:t>
            </a:r>
            <a:r>
              <a:rPr lang="hi-IN" sz="1050" dirty="0" smtClean="0">
                <a:latin typeface="Microsoft Sans Serif"/>
              </a:rPr>
              <a:t>         </a:t>
            </a:r>
            <a:r>
              <a:rPr lang="en-US" sz="1200" b="1" dirty="0" smtClean="0">
                <a:latin typeface="Calibri"/>
              </a:rPr>
              <a:t>UMB</a:t>
            </a:r>
            <a:r>
              <a:rPr lang="hi-IN" sz="1200" b="1" dirty="0" smtClean="0">
                <a:latin typeface="Calibri"/>
              </a:rPr>
              <a:t>--</a:t>
            </a:r>
            <a:r>
              <a:rPr lang="en-US" sz="1200" b="1" dirty="0" smtClean="0">
                <a:latin typeface="Calibri"/>
              </a:rPr>
              <a:t> </a:t>
            </a:r>
            <a:r>
              <a:rPr lang="en-US" sz="1200" b="1" dirty="0">
                <a:latin typeface="Calibri"/>
              </a:rPr>
              <a:t>BTI    </a:t>
            </a:r>
            <a:r>
              <a:rPr lang="en-US" sz="1050" dirty="0" smtClean="0">
                <a:latin typeface="Microsoft Sans Serif"/>
              </a:rPr>
              <a:t>:</a:t>
            </a:r>
            <a:r>
              <a:rPr lang="hi-IN" sz="1050" dirty="0" smtClean="0">
                <a:latin typeface="Microsoft Sans Serif"/>
              </a:rPr>
              <a:t>                                                     SPM;                </a:t>
            </a:r>
            <a:r>
              <a:rPr lang="en-US" sz="1200" b="1" dirty="0" smtClean="0">
                <a:latin typeface="Calibri"/>
              </a:rPr>
              <a:t>LAXVEN</a:t>
            </a:r>
            <a:endParaRPr lang="en-US" sz="1200" b="1" dirty="0">
              <a:latin typeface="Calibri"/>
            </a:endParaRPr>
          </a:p>
        </p:txBody>
      </p:sp>
      <p:graphicFrame>
        <p:nvGraphicFramePr>
          <p:cNvPr id="5" name="Table 4"/>
          <p:cNvGraphicFramePr>
            <a:graphicFrameLocks noGrp="1"/>
          </p:cNvGraphicFramePr>
          <p:nvPr/>
        </p:nvGraphicFramePr>
        <p:xfrm>
          <a:off x="762000" y="1752600"/>
          <a:ext cx="7785693" cy="1309255"/>
        </p:xfrm>
        <a:graphic>
          <a:graphicData uri="http://schemas.openxmlformats.org/drawingml/2006/table">
            <a:tbl>
              <a:tblPr/>
              <a:tblGrid>
                <a:gridCol w="3733800">
                  <a:extLst>
                    <a:ext uri="{9D8B030D-6E8A-4147-A177-3AD203B41FA5}">
                      <a16:colId xmlns="" xmlns:a16="http://schemas.microsoft.com/office/drawing/2014/main" val="20000"/>
                    </a:ext>
                  </a:extLst>
                </a:gridCol>
                <a:gridCol w="4051893">
                  <a:extLst>
                    <a:ext uri="{9D8B030D-6E8A-4147-A177-3AD203B41FA5}">
                      <a16:colId xmlns="" xmlns:a16="http://schemas.microsoft.com/office/drawing/2014/main" val="20001"/>
                    </a:ext>
                  </a:extLst>
                </a:gridCol>
              </a:tblGrid>
              <a:tr h="214712">
                <a:tc>
                  <a:txBody>
                    <a:bodyPr/>
                    <a:lstStyle/>
                    <a:p>
                      <a:pPr indent="0"/>
                      <a:r>
                        <a:rPr lang="en-US" sz="1050" dirty="0">
                          <a:latin typeface="Microsoft Sans Serif"/>
                        </a:rPr>
                        <a:t>MPS attained: </a:t>
                      </a:r>
                      <a:r>
                        <a:rPr lang="en-US" sz="1100" b="1" dirty="0">
                          <a:latin typeface="Calibri"/>
                        </a:rPr>
                        <a:t>110.465 </a:t>
                      </a:r>
                      <a:r>
                        <a:rPr lang="en-US" sz="1100" b="1" dirty="0" err="1">
                          <a:latin typeface="Calibri"/>
                        </a:rPr>
                        <a:t>kmph</a:t>
                      </a:r>
                      <a:endParaRPr lang="en-US" sz="1100" b="1" dirty="0">
                        <a:latin typeface="Calibri"/>
                      </a:endParaRPr>
                    </a:p>
                  </a:txBody>
                  <a:tcPr marL="0" marR="0" marT="0" marB="0" anchor="b"/>
                </a:tc>
                <a:tc>
                  <a:txBody>
                    <a:bodyPr/>
                    <a:lstStyle/>
                    <a:p>
                      <a:pPr indent="0"/>
                      <a:r>
                        <a:rPr lang="en-US" sz="1050">
                          <a:latin typeface="Microsoft Sans Serif"/>
                        </a:rPr>
                        <a:t>Average Speed: </a:t>
                      </a:r>
                      <a:r>
                        <a:rPr lang="en-US" sz="1100" b="1">
                          <a:latin typeface="Calibri"/>
                        </a:rPr>
                        <a:t>49.85 kmph</a:t>
                      </a:r>
                    </a:p>
                  </a:txBody>
                  <a:tcPr marL="0" marR="0" marT="0" marB="0" anchor="b"/>
                </a:tc>
                <a:extLst>
                  <a:ext uri="{0D108BD9-81ED-4DB2-BD59-A6C34878D82A}">
                    <a16:rowId xmlns="" xmlns:a16="http://schemas.microsoft.com/office/drawing/2014/main" val="10000"/>
                  </a:ext>
                </a:extLst>
              </a:tr>
              <a:tr h="206857">
                <a:tc>
                  <a:txBody>
                    <a:bodyPr/>
                    <a:lstStyle/>
                    <a:p>
                      <a:pPr indent="0"/>
                      <a:r>
                        <a:rPr lang="en-US" sz="1050" dirty="0">
                          <a:latin typeface="Microsoft Sans Serif"/>
                        </a:rPr>
                        <a:t>Total Distance: </a:t>
                      </a:r>
                      <a:r>
                        <a:rPr lang="en-US" sz="1100" b="1" dirty="0">
                          <a:latin typeface="Calibri"/>
                        </a:rPr>
                        <a:t>207.42 km</a:t>
                      </a:r>
                    </a:p>
                  </a:txBody>
                  <a:tcPr marL="0" marR="0" marT="0" marB="0"/>
                </a:tc>
                <a:tc>
                  <a:txBody>
                    <a:bodyPr/>
                    <a:lstStyle/>
                    <a:p>
                      <a:pPr indent="0"/>
                      <a:r>
                        <a:rPr lang="en-US" sz="1050">
                          <a:latin typeface="Microsoft Sans Serif"/>
                        </a:rPr>
                        <a:t>Total Time: </a:t>
                      </a:r>
                      <a:r>
                        <a:rPr lang="en-US" sz="1100" b="1">
                          <a:latin typeface="Calibri"/>
                        </a:rPr>
                        <a:t>4:09:40</a:t>
                      </a:r>
                    </a:p>
                  </a:txBody>
                  <a:tcPr marL="0" marR="0" marT="0" marB="0"/>
                </a:tc>
                <a:extLst>
                  <a:ext uri="{0D108BD9-81ED-4DB2-BD59-A6C34878D82A}">
                    <a16:rowId xmlns="" xmlns:a16="http://schemas.microsoft.com/office/drawing/2014/main" val="10001"/>
                  </a:ext>
                </a:extLst>
              </a:tr>
              <a:tr h="163289">
                <a:tc>
                  <a:txBody>
                    <a:bodyPr/>
                    <a:lstStyle/>
                    <a:p>
                      <a:pPr indent="0"/>
                      <a:r>
                        <a:rPr lang="en-US" sz="1050" dirty="0">
                          <a:latin typeface="Microsoft Sans Serif"/>
                        </a:rPr>
                        <a:t>Distance covered at near MPS: </a:t>
                      </a:r>
                      <a:r>
                        <a:rPr lang="en-US" sz="1100" b="1" dirty="0">
                          <a:latin typeface="Calibri"/>
                        </a:rPr>
                        <a:t>100.89 km</a:t>
                      </a:r>
                    </a:p>
                  </a:txBody>
                  <a:tcPr marL="0" marR="0" marT="0" marB="0" anchor="b"/>
                </a:tc>
                <a:tc>
                  <a:txBody>
                    <a:bodyPr/>
                    <a:lstStyle/>
                    <a:p>
                      <a:pPr indent="0"/>
                      <a:r>
                        <a:rPr lang="en-US" sz="1050" dirty="0">
                          <a:latin typeface="Microsoft Sans Serif"/>
                        </a:rPr>
                        <a:t>Time Range of Analysis: </a:t>
                      </a:r>
                      <a:r>
                        <a:rPr lang="en-US" sz="1100" b="1" dirty="0">
                          <a:latin typeface="Calibri"/>
                        </a:rPr>
                        <a:t>12:36:40 AM - </a:t>
                      </a:r>
                      <a:r>
                        <a:rPr lang="en-US" sz="1100" b="1" dirty="0" smtClean="0">
                          <a:latin typeface="Calibri"/>
                        </a:rPr>
                        <a:t>4:48:20</a:t>
                      </a:r>
                      <a:r>
                        <a:rPr lang="hi-IN" sz="1100" b="1" dirty="0" smtClean="0">
                          <a:latin typeface="Calibri"/>
                        </a:rPr>
                        <a:t> AM</a:t>
                      </a:r>
                      <a:endParaRPr lang="en-US" sz="1100" b="1" dirty="0">
                        <a:latin typeface="Calibri"/>
                      </a:endParaRPr>
                    </a:p>
                  </a:txBody>
                  <a:tcPr marL="0" marR="0" marT="0" marB="0" anchor="b"/>
                </a:tc>
                <a:extLst>
                  <a:ext uri="{0D108BD9-81ED-4DB2-BD59-A6C34878D82A}">
                    <a16:rowId xmlns="" xmlns:a16="http://schemas.microsoft.com/office/drawing/2014/main" val="10002"/>
                  </a:ext>
                </a:extLst>
              </a:tr>
              <a:tr h="172791">
                <a:tc>
                  <a:txBody>
                    <a:bodyPr/>
                    <a:lstStyle/>
                    <a:p>
                      <a:pPr indent="0"/>
                      <a:r>
                        <a:rPr lang="en-US" sz="1050">
                          <a:latin typeface="Microsoft Sans Serif"/>
                        </a:rPr>
                        <a:t>(speed&gt;.95xMPS)</a:t>
                      </a:r>
                    </a:p>
                  </a:txBody>
                  <a:tcPr marL="0" marR="0" marT="0" marB="0" anchor="b"/>
                </a:tc>
                <a:tc>
                  <a:txBody>
                    <a:bodyPr/>
                    <a:lstStyle/>
                    <a:p>
                      <a:pPr indent="0"/>
                      <a:endParaRPr lang="en-US" sz="1100" b="1" dirty="0">
                        <a:latin typeface="Calibri"/>
                      </a:endParaRPr>
                    </a:p>
                  </a:txBody>
                  <a:tcPr marL="0" marR="0" marT="0" marB="0" anchor="b"/>
                </a:tc>
                <a:extLst>
                  <a:ext uri="{0D108BD9-81ED-4DB2-BD59-A6C34878D82A}">
                    <a16:rowId xmlns="" xmlns:a16="http://schemas.microsoft.com/office/drawing/2014/main" val="10003"/>
                  </a:ext>
                </a:extLst>
              </a:tr>
              <a:tr h="185910">
                <a:tc>
                  <a:txBody>
                    <a:bodyPr/>
                    <a:lstStyle/>
                    <a:p>
                      <a:pPr indent="0"/>
                      <a:r>
                        <a:rPr lang="en-US" sz="1050">
                          <a:latin typeface="Microsoft Sans Serif"/>
                        </a:rPr>
                        <a:t>Late Controlling: </a:t>
                      </a:r>
                      <a:r>
                        <a:rPr lang="en-US" sz="1100" b="1">
                          <a:latin typeface="Calibri"/>
                        </a:rPr>
                        <a:t>NO</a:t>
                      </a:r>
                    </a:p>
                  </a:txBody>
                  <a:tcPr marL="0" marR="0" marT="0" marB="0" anchor="b"/>
                </a:tc>
                <a:tc>
                  <a:txBody>
                    <a:bodyPr/>
                    <a:lstStyle/>
                    <a:p>
                      <a:pPr indent="0"/>
                      <a:r>
                        <a:rPr lang="en-US" sz="1050">
                          <a:latin typeface="Microsoft Sans Serif"/>
                        </a:rPr>
                        <a:t>Abrupt Braking: </a:t>
                      </a:r>
                      <a:r>
                        <a:rPr lang="en-US" sz="1100" b="1">
                          <a:latin typeface="Calibri"/>
                        </a:rPr>
                        <a:t>NO</a:t>
                      </a:r>
                    </a:p>
                  </a:txBody>
                  <a:tcPr marL="0" marR="0" marT="0" marB="0" anchor="b"/>
                </a:tc>
                <a:extLst>
                  <a:ext uri="{0D108BD9-81ED-4DB2-BD59-A6C34878D82A}">
                    <a16:rowId xmlns="" xmlns:a16="http://schemas.microsoft.com/office/drawing/2014/main" val="10004"/>
                  </a:ext>
                </a:extLst>
              </a:tr>
              <a:tr h="175435">
                <a:tc>
                  <a:txBody>
                    <a:bodyPr/>
                    <a:lstStyle/>
                    <a:p>
                      <a:pPr indent="0"/>
                      <a:r>
                        <a:rPr lang="en-US" sz="1050">
                          <a:latin typeface="Microsoft Sans Serif"/>
                        </a:rPr>
                        <a:t>Over Speeding: </a:t>
                      </a:r>
                      <a:r>
                        <a:rPr lang="en-US" sz="1100" b="1">
                          <a:latin typeface="Calibri"/>
                        </a:rPr>
                        <a:t>NO</a:t>
                      </a:r>
                    </a:p>
                  </a:txBody>
                  <a:tcPr marL="0" marR="0" marT="0" marB="0" anchor="b"/>
                </a:tc>
                <a:tc>
                  <a:txBody>
                    <a:bodyPr/>
                    <a:lstStyle/>
                    <a:p>
                      <a:pPr indent="0"/>
                      <a:r>
                        <a:rPr lang="en-US" sz="1050">
                          <a:latin typeface="Microsoft Sans Serif"/>
                        </a:rPr>
                        <a:t>Poor Running: </a:t>
                      </a:r>
                      <a:r>
                        <a:rPr lang="en-US" sz="1100" b="1">
                          <a:latin typeface="Calibri"/>
                        </a:rPr>
                        <a:t>NO</a:t>
                      </a:r>
                    </a:p>
                  </a:txBody>
                  <a:tcPr marL="0" marR="0" marT="0" marB="0" anchor="b"/>
                </a:tc>
                <a:extLst>
                  <a:ext uri="{0D108BD9-81ED-4DB2-BD59-A6C34878D82A}">
                    <a16:rowId xmlns="" xmlns:a16="http://schemas.microsoft.com/office/drawing/2014/main" val="10005"/>
                  </a:ext>
                </a:extLst>
              </a:tr>
              <a:tr h="185910">
                <a:tc>
                  <a:txBody>
                    <a:bodyPr/>
                    <a:lstStyle/>
                    <a:p>
                      <a:pPr indent="0"/>
                      <a:r>
                        <a:rPr lang="en-US" sz="1050" dirty="0">
                          <a:latin typeface="Microsoft Sans Serif"/>
                        </a:rPr>
                        <a:t>Improper BPT: </a:t>
                      </a:r>
                      <a:r>
                        <a:rPr lang="en-US" sz="1100" b="1" dirty="0">
                          <a:latin typeface="Calibri"/>
                        </a:rPr>
                        <a:t>--</a:t>
                      </a:r>
                    </a:p>
                  </a:txBody>
                  <a:tcPr marL="0" marR="0" marT="0" marB="0"/>
                </a:tc>
                <a:tc>
                  <a:txBody>
                    <a:bodyPr/>
                    <a:lstStyle/>
                    <a:p>
                      <a:pPr indent="0"/>
                      <a:r>
                        <a:rPr lang="en-US" sz="1050" dirty="0">
                          <a:latin typeface="Microsoft Sans Serif"/>
                        </a:rPr>
                        <a:t>SR </a:t>
                      </a:r>
                      <a:r>
                        <a:rPr lang="en-US" sz="1050" dirty="0" err="1">
                          <a:latin typeface="Microsoft Sans Serif"/>
                        </a:rPr>
                        <a:t>Overspeed</a:t>
                      </a:r>
                      <a:r>
                        <a:rPr lang="en-US" sz="1050" dirty="0">
                          <a:latin typeface="Microsoft Sans Serif"/>
                        </a:rPr>
                        <a:t>: </a:t>
                      </a:r>
                      <a:r>
                        <a:rPr lang="en-US" sz="1100" b="1" dirty="0">
                          <a:latin typeface="Calibri"/>
                        </a:rPr>
                        <a:t>NO</a:t>
                      </a:r>
                    </a:p>
                  </a:txBody>
                  <a:tcPr marL="0" marR="0" marT="0" marB="0"/>
                </a:tc>
                <a:extLst>
                  <a:ext uri="{0D108BD9-81ED-4DB2-BD59-A6C34878D82A}">
                    <a16:rowId xmlns="" xmlns:a16="http://schemas.microsoft.com/office/drawing/2014/main" val="10006"/>
                  </a:ext>
                </a:extLst>
              </a:tr>
            </a:tbl>
          </a:graphicData>
        </a:graphic>
      </p:graphicFrame>
      <p:graphicFrame>
        <p:nvGraphicFramePr>
          <p:cNvPr id="6" name="Table 5"/>
          <p:cNvGraphicFramePr>
            <a:graphicFrameLocks noGrp="1"/>
          </p:cNvGraphicFramePr>
          <p:nvPr/>
        </p:nvGraphicFramePr>
        <p:xfrm>
          <a:off x="762000" y="3276600"/>
          <a:ext cx="7772400" cy="489308"/>
        </p:xfrm>
        <a:graphic>
          <a:graphicData uri="http://schemas.openxmlformats.org/drawingml/2006/table">
            <a:tbl>
              <a:tblPr/>
              <a:tblGrid>
                <a:gridCol w="1948604">
                  <a:extLst>
                    <a:ext uri="{9D8B030D-6E8A-4147-A177-3AD203B41FA5}">
                      <a16:colId xmlns="" xmlns:a16="http://schemas.microsoft.com/office/drawing/2014/main" val="20000"/>
                    </a:ext>
                  </a:extLst>
                </a:gridCol>
                <a:gridCol w="1828637">
                  <a:extLst>
                    <a:ext uri="{9D8B030D-6E8A-4147-A177-3AD203B41FA5}">
                      <a16:colId xmlns="" xmlns:a16="http://schemas.microsoft.com/office/drawing/2014/main" val="20001"/>
                    </a:ext>
                  </a:extLst>
                </a:gridCol>
                <a:gridCol w="1743342">
                  <a:extLst>
                    <a:ext uri="{9D8B030D-6E8A-4147-A177-3AD203B41FA5}">
                      <a16:colId xmlns="" xmlns:a16="http://schemas.microsoft.com/office/drawing/2014/main" val="20002"/>
                    </a:ext>
                  </a:extLst>
                </a:gridCol>
                <a:gridCol w="2251817">
                  <a:extLst>
                    <a:ext uri="{9D8B030D-6E8A-4147-A177-3AD203B41FA5}">
                      <a16:colId xmlns="" xmlns:a16="http://schemas.microsoft.com/office/drawing/2014/main" val="20003"/>
                    </a:ext>
                  </a:extLst>
                </a:gridCol>
              </a:tblGrid>
              <a:tr h="304800">
                <a:tc>
                  <a:txBody>
                    <a:bodyPr/>
                    <a:lstStyle/>
                    <a:p>
                      <a:pPr marL="88900" indent="0"/>
                      <a:r>
                        <a:rPr lang="en-US" sz="800" dirty="0">
                          <a:latin typeface="Microsoft Sans Serif"/>
                        </a:rPr>
                        <a:t>BPT @ </a:t>
                      </a:r>
                      <a:r>
                        <a:rPr lang="en-US" sz="800" dirty="0" smtClean="0">
                          <a:latin typeface="Microsoft Sans Serif"/>
                        </a:rPr>
                        <a:t>--   </a:t>
                      </a:r>
                      <a:endParaRPr lang="en-US" sz="800" dirty="0">
                        <a:latin typeface="Microsoft Sans Serif"/>
                      </a:endParaRPr>
                    </a:p>
                  </a:txBody>
                  <a:tcPr marL="0" marR="0" marT="0" marB="0" anchor="b"/>
                </a:tc>
                <a:tc>
                  <a:txBody>
                    <a:bodyPr/>
                    <a:lstStyle/>
                    <a:p>
                      <a:pPr indent="0"/>
                      <a:r>
                        <a:rPr lang="en-US" sz="800" dirty="0" smtClean="0">
                          <a:latin typeface="Microsoft Sans Serif"/>
                        </a:rPr>
                        <a:t>           SPEED </a:t>
                      </a:r>
                      <a:r>
                        <a:rPr lang="en-US" sz="800" dirty="0">
                          <a:latin typeface="Microsoft Sans Serif"/>
                        </a:rPr>
                        <a:t>DROP: - - --</a:t>
                      </a:r>
                    </a:p>
                  </a:txBody>
                  <a:tcPr marL="0" marR="0" marT="0" marB="0" anchor="b"/>
                </a:tc>
                <a:tc>
                  <a:txBody>
                    <a:bodyPr/>
                    <a:lstStyle/>
                    <a:p>
                      <a:pPr indent="0"/>
                      <a:r>
                        <a:rPr lang="en-US" sz="800" dirty="0" smtClean="0">
                          <a:latin typeface="Microsoft Sans Serif"/>
                        </a:rPr>
                        <a:t>        BFT </a:t>
                      </a:r>
                      <a:r>
                        <a:rPr lang="en-US" sz="800" dirty="0">
                          <a:latin typeface="Microsoft Sans Serif"/>
                        </a:rPr>
                        <a:t>@ 12:54:20 AM</a:t>
                      </a:r>
                    </a:p>
                  </a:txBody>
                  <a:tcPr marL="0" marR="0" marT="0" marB="0" anchor="b"/>
                </a:tc>
                <a:tc>
                  <a:txBody>
                    <a:bodyPr/>
                    <a:lstStyle/>
                    <a:p>
                      <a:pPr indent="0"/>
                      <a:r>
                        <a:rPr lang="en-US" sz="800" dirty="0" smtClean="0">
                          <a:latin typeface="Microsoft Sans Serif"/>
                        </a:rPr>
                        <a:t>        SPEED </a:t>
                      </a:r>
                      <a:r>
                        <a:rPr lang="en-US" sz="800" dirty="0">
                          <a:latin typeface="Microsoft Sans Serif"/>
                        </a:rPr>
                        <a:t>DROP: 12.421 </a:t>
                      </a:r>
                      <a:r>
                        <a:rPr lang="en-US" sz="800" dirty="0" smtClean="0">
                          <a:latin typeface="Microsoft Sans Serif"/>
                        </a:rPr>
                        <a:t>-</a:t>
                      </a:r>
                      <a:r>
                        <a:rPr lang="hi-IN" sz="800" dirty="0" smtClean="0">
                          <a:latin typeface="Microsoft Sans Serif"/>
                        </a:rPr>
                        <a:t>10.</a:t>
                      </a:r>
                      <a:r>
                        <a:rPr lang="en-US" sz="800" dirty="0" smtClean="0">
                          <a:latin typeface="Microsoft Sans Serif"/>
                        </a:rPr>
                        <a:t>754</a:t>
                      </a:r>
                      <a:endParaRPr lang="en-US" sz="800" dirty="0">
                        <a:latin typeface="Microsoft Sans Serif"/>
                      </a:endParaRPr>
                    </a:p>
                  </a:txBody>
                  <a:tcPr marL="0" marR="0" marT="0" marB="0" anchor="b"/>
                </a:tc>
                <a:extLst>
                  <a:ext uri="{0D108BD9-81ED-4DB2-BD59-A6C34878D82A}">
                    <a16:rowId xmlns="" xmlns:a16="http://schemas.microsoft.com/office/drawing/2014/main" val="10000"/>
                  </a:ext>
                </a:extLst>
              </a:tr>
              <a:tr h="184508">
                <a:tc>
                  <a:txBody>
                    <a:bodyPr/>
                    <a:lstStyle/>
                    <a:p>
                      <a:endParaRPr sz="800"/>
                    </a:p>
                  </a:txBody>
                  <a:tcPr marL="0" marR="0" marT="0" marB="0"/>
                </a:tc>
                <a:tc>
                  <a:txBody>
                    <a:bodyPr/>
                    <a:lstStyle/>
                    <a:p>
                      <a:endParaRPr sz="800"/>
                    </a:p>
                  </a:txBody>
                  <a:tcPr marL="0" marR="0" marT="0" marB="0"/>
                </a:tc>
                <a:tc>
                  <a:txBody>
                    <a:bodyPr/>
                    <a:lstStyle/>
                    <a:p>
                      <a:endParaRPr sz="800"/>
                    </a:p>
                  </a:txBody>
                  <a:tcPr marL="0" marR="0" marT="0" marB="0"/>
                </a:tc>
                <a:tc>
                  <a:txBody>
                    <a:bodyPr/>
                    <a:lstStyle/>
                    <a:p>
                      <a:pPr indent="0"/>
                      <a:endParaRPr lang="en-US" sz="800" dirty="0">
                        <a:latin typeface="Microsoft Sans Serif"/>
                      </a:endParaRPr>
                    </a:p>
                  </a:txBody>
                  <a:tcPr marL="0" marR="0" marT="0" marB="0"/>
                </a:tc>
                <a:extLst>
                  <a:ext uri="{0D108BD9-81ED-4DB2-BD59-A6C34878D82A}">
                    <a16:rowId xmlns="" xmlns:a16="http://schemas.microsoft.com/office/drawing/2014/main" val="10001"/>
                  </a:ext>
                </a:extLst>
              </a:tr>
            </a:tbl>
          </a:graphicData>
        </a:graphic>
      </p:graphicFrame>
      <p:sp>
        <p:nvSpPr>
          <p:cNvPr id="1072" name="Rectangle 6"/>
          <p:cNvSpPr>
            <a:spLocks noChangeArrowheads="1"/>
          </p:cNvSpPr>
          <p:nvPr/>
        </p:nvSpPr>
        <p:spPr bwMode="auto">
          <a:xfrm>
            <a:off x="2246198" y="3810000"/>
            <a:ext cx="4879869" cy="228600"/>
          </a:xfrm>
          <a:prstGeom prst="rect">
            <a:avLst/>
          </a:prstGeom>
          <a:noFill/>
          <a:ln w="9525">
            <a:noFill/>
            <a:miter lim="800000"/>
            <a:headEnd/>
            <a:tailEnd/>
          </a:ln>
        </p:spPr>
        <p:txBody>
          <a:bodyPr wrap="none" lIns="0" tIns="0" rIns="0" bIns="0"/>
          <a:lstStyle/>
          <a:p>
            <a:pPr eaLnBrk="1" hangingPunct="1">
              <a:spcBef>
                <a:spcPts val="1888"/>
              </a:spcBef>
            </a:pPr>
            <a:r>
              <a:rPr lang="en-US" sz="1300" b="1" dirty="0"/>
              <a:t>SPEED WHILE APPROACHING STOP SIGNAL AT DANGER</a:t>
            </a:r>
          </a:p>
        </p:txBody>
      </p:sp>
      <p:graphicFrame>
        <p:nvGraphicFramePr>
          <p:cNvPr id="8" name="Table 7"/>
          <p:cNvGraphicFramePr>
            <a:graphicFrameLocks noGrp="1"/>
          </p:cNvGraphicFramePr>
          <p:nvPr/>
        </p:nvGraphicFramePr>
        <p:xfrm>
          <a:off x="751930" y="4114799"/>
          <a:ext cx="7830042" cy="772256"/>
        </p:xfrm>
        <a:graphic>
          <a:graphicData uri="http://schemas.openxmlformats.org/drawingml/2006/table">
            <a:tbl>
              <a:tblPr/>
              <a:tblGrid>
                <a:gridCol w="849758"/>
                <a:gridCol w="912912"/>
                <a:gridCol w="914400"/>
                <a:gridCol w="838200"/>
                <a:gridCol w="838200"/>
                <a:gridCol w="838200"/>
                <a:gridCol w="1676400"/>
                <a:gridCol w="961972"/>
              </a:tblGrid>
              <a:tr h="4572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icrosoft Sans Serif" pitchFamily="34" charset="0"/>
                        </a:rPr>
                        <a:t>      SGNL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icrosoft Sans Serif"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icrosoft Sans Serif" pitchFamily="34" charset="0"/>
                        </a:rPr>
                        <a:t> TIME/KM NO</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5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icrosoft Sans Serif" pitchFamily="34" charset="0"/>
                        </a:rPr>
                        <a:t> SPEED B4 1000mtr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5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icrosoft Sans Serif" pitchFamily="34" charset="0"/>
                        </a:rPr>
                        <a:t> SPEED B4 500mtr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5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icrosoft Sans Serif" pitchFamily="34" charset="0"/>
                        </a:rPr>
                        <a:t> SPEED B4 100mtr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35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icrosoft Sans Serif" pitchFamily="34" charset="0"/>
                        </a:rPr>
                        <a:t> SPEED B4 10mtr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50"/>
                        </a:lnSpc>
                        <a:spcBef>
                          <a:spcPct val="0"/>
                        </a:spcBef>
                        <a:spcAft>
                          <a:spcPct val="0"/>
                        </a:spcAft>
                        <a:buClrTx/>
                        <a:buSzTx/>
                        <a:buFontTx/>
                        <a:buNone/>
                        <a:tabLst/>
                        <a:defRPr/>
                      </a:pPr>
                      <a:r>
                        <a:rPr kumimoji="0" lang="en-US" sz="700" b="0" i="0" u="none" strike="noStrike" cap="none" normalizeH="0" baseline="0" dirty="0" smtClean="0">
                          <a:ln>
                            <a:noFill/>
                          </a:ln>
                          <a:solidFill>
                            <a:schemeClr val="tx1"/>
                          </a:solidFill>
                          <a:effectLst/>
                          <a:latin typeface="Microsoft Sans Serif" pitchFamily="34" charset="0"/>
                        </a:rPr>
                        <a:t>  Speed at Controlling/ Braking Distance</a:t>
                      </a:r>
                      <a:r>
                        <a:rPr kumimoji="0" lang="en-US" sz="800" b="0" i="0" u="none" strike="noStrike" cap="none" normalizeH="0" baseline="0" dirty="0" smtClean="0">
                          <a:ln>
                            <a:noFill/>
                          </a:ln>
                          <a:solidFill>
                            <a:schemeClr val="tx1"/>
                          </a:solidFill>
                          <a:effectLst/>
                          <a:latin typeface="Microsoft Sans Serif" pitchFamily="34" charset="0"/>
                        </a:rPr>
                        <a:t>--       </a:t>
                      </a:r>
                      <a:r>
                        <a:rPr kumimoji="0" lang="en-US" sz="800" b="0" i="0" u="none" strike="noStrike" cap="none" normalizeH="0" baseline="0" dirty="0" err="1" smtClean="0">
                          <a:ln>
                            <a:noFill/>
                          </a:ln>
                          <a:solidFill>
                            <a:schemeClr val="tx1"/>
                          </a:solidFill>
                          <a:effectLst/>
                          <a:latin typeface="Microsoft Sans Serif" pitchFamily="34" charset="0"/>
                        </a:rPr>
                        <a:t>kmph</a:t>
                      </a:r>
                      <a:r>
                        <a:rPr kumimoji="0" lang="en-US" sz="800" b="0" i="0" u="none" strike="noStrike" cap="none" normalizeH="0" baseline="0" dirty="0" smtClean="0">
                          <a:ln>
                            <a:noFill/>
                          </a:ln>
                          <a:solidFill>
                            <a:schemeClr val="tx1"/>
                          </a:solidFill>
                          <a:effectLst/>
                          <a:latin typeface="Microsoft Sans Serif" pitchFamily="34" charset="0"/>
                        </a:rPr>
                        <a:t> / --</a:t>
                      </a:r>
                    </a:p>
                    <a:p>
                      <a:pPr marL="0" marR="0" lvl="0" indent="0" algn="l" defTabSz="914400" rtl="0" eaLnBrk="1" fontAlgn="base" latinLnBrk="0" hangingPunct="1">
                        <a:lnSpc>
                          <a:spcPts val="135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Microsoft Sans Serif"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213"/>
                        </a:spcAft>
                        <a:buClrTx/>
                        <a:buSzTx/>
                        <a:buFontTx/>
                        <a:buNone/>
                        <a:tabLst/>
                      </a:pPr>
                      <a:r>
                        <a:rPr kumimoji="0" lang="en-US" sz="700" b="0" i="0" u="none" strike="noStrike" cap="none" normalizeH="0" baseline="0" dirty="0" smtClean="0">
                          <a:ln>
                            <a:noFill/>
                          </a:ln>
                          <a:solidFill>
                            <a:schemeClr val="tx1"/>
                          </a:solidFill>
                          <a:effectLst/>
                          <a:latin typeface="Microsoft Sans Serif" pitchFamily="34" charset="0"/>
                        </a:rPr>
                        <a:t>BRAKING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icrosoft Sans Serif" pitchFamily="34" charset="0"/>
                        </a:rPr>
                        <a:t>Technique </a:t>
                      </a:r>
                      <a:r>
                        <a:rPr kumimoji="0" lang="en-US" sz="800" b="0" i="0" u="none" strike="noStrike" cap="none" normalizeH="0" baseline="0" dirty="0" smtClean="0">
                          <a:ln>
                            <a:noFill/>
                          </a:ln>
                          <a:solidFill>
                            <a:schemeClr val="tx1"/>
                          </a:solidFill>
                          <a:effectLst/>
                          <a:latin typeface="Microsoft Sans Serif" pitchFamily="34" charset="0"/>
                        </a:rPr>
                        <a:t>Smooth</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8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icrosoft Sans Serif"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icrosoft Sans Serif"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02" name="Rectangle 8"/>
          <p:cNvSpPr>
            <a:spLocks noChangeArrowheads="1"/>
          </p:cNvSpPr>
          <p:nvPr/>
        </p:nvSpPr>
        <p:spPr bwMode="auto">
          <a:xfrm>
            <a:off x="2781372" y="5105400"/>
            <a:ext cx="3815275" cy="228600"/>
          </a:xfrm>
          <a:prstGeom prst="rect">
            <a:avLst/>
          </a:prstGeom>
          <a:noFill/>
          <a:ln w="9525">
            <a:noFill/>
            <a:miter lim="800000"/>
            <a:headEnd/>
            <a:tailEnd/>
          </a:ln>
        </p:spPr>
        <p:txBody>
          <a:bodyPr wrap="none" lIns="0" tIns="0" rIns="0" bIns="0"/>
          <a:lstStyle/>
          <a:p>
            <a:pPr eaLnBrk="1" hangingPunct="1">
              <a:spcBef>
                <a:spcPts val="838"/>
              </a:spcBef>
            </a:pPr>
            <a:r>
              <a:rPr lang="en-US" sz="1300" b="1" dirty="0"/>
              <a:t>SPEED RESTRICTIONS OBSERVED BY THE LP</a:t>
            </a:r>
          </a:p>
        </p:txBody>
      </p:sp>
      <p:graphicFrame>
        <p:nvGraphicFramePr>
          <p:cNvPr id="10" name="Table 9"/>
          <p:cNvGraphicFramePr>
            <a:graphicFrameLocks noGrp="1"/>
          </p:cNvGraphicFramePr>
          <p:nvPr/>
        </p:nvGraphicFramePr>
        <p:xfrm>
          <a:off x="838200" y="5389903"/>
          <a:ext cx="7877996" cy="553697"/>
        </p:xfrm>
        <a:graphic>
          <a:graphicData uri="http://schemas.openxmlformats.org/drawingml/2006/table">
            <a:tbl>
              <a:tblPr/>
              <a:tblGrid>
                <a:gridCol w="1697596"/>
                <a:gridCol w="1241067"/>
                <a:gridCol w="1225722"/>
                <a:gridCol w="1229558"/>
                <a:gridCol w="1227640"/>
                <a:gridCol w="1256413"/>
              </a:tblGrid>
              <a:tr h="2794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Microsoft Sans Serif" pitchFamily="34" charset="0"/>
                        </a:rPr>
                        <a:t>Section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63"/>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Microsoft Sans Serif" pitchFamily="34" charset="0"/>
                        </a:rPr>
                        <a:t>SR Specified Speed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Microsoft Sans Serif" pitchFamily="34" charset="0"/>
                        </a:rPr>
                        <a:t>START FROM</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Microsoft Sans Serif" pitchFamily="34" charset="0"/>
                        </a:rPr>
                        <a:t>END AT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1363"/>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Microsoft Sans Serif" pitchFamily="34" charset="0"/>
                        </a:rPr>
                        <a:t>AVG Speed Observed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213"/>
                        </a:spcAft>
                        <a:buClrTx/>
                        <a:buSzTx/>
                        <a:buFontTx/>
                        <a:buNone/>
                        <a:tabLst/>
                      </a:pPr>
                      <a:r>
                        <a:rPr kumimoji="0" lang="en-US" sz="900" b="0" i="0" u="none" strike="noStrike" cap="none" normalizeH="0" baseline="0" dirty="0" smtClean="0">
                          <a:ln>
                            <a:noFill/>
                          </a:ln>
                          <a:solidFill>
                            <a:schemeClr val="tx1"/>
                          </a:solidFill>
                          <a:effectLst/>
                          <a:latin typeface="Microsoft Sans Serif" pitchFamily="34" charset="0"/>
                        </a:rPr>
                        <a:t>Distance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Microsoft Sans Serif" pitchFamily="34" charset="0"/>
                        </a:rPr>
                        <a:t>Travelled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39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dirty="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 b="0" i="0" u="none" strike="noStrike" cap="none" normalizeH="0" baseline="0" dirty="0" smtClean="0">
                          <a:ln>
                            <a:noFill/>
                          </a:ln>
                          <a:solidFill>
                            <a:schemeClr val="tx1"/>
                          </a:solidFill>
                          <a:effectLst/>
                          <a:latin typeface="Microsoft Sans Serif" pitchFamily="34" charset="0"/>
                        </a:rPr>
                        <a: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 name="Rectangle 10"/>
          <p:cNvSpPr/>
          <p:nvPr/>
        </p:nvSpPr>
        <p:spPr>
          <a:xfrm>
            <a:off x="349111" y="6172201"/>
            <a:ext cx="3433555" cy="228600"/>
          </a:xfrm>
          <a:prstGeom prst="rect">
            <a:avLst/>
          </a:prstGeom>
        </p:spPr>
        <p:txBody>
          <a:bodyPr wrap="none" lIns="0" tIns="0" rIns="0" bIns="0"/>
          <a:lstStyle/>
          <a:p>
            <a:pPr eaLnBrk="1" fontAlgn="auto" hangingPunct="1">
              <a:spcBef>
                <a:spcPts val="9450"/>
              </a:spcBef>
              <a:spcAft>
                <a:spcPts val="3990"/>
              </a:spcAft>
              <a:defRPr/>
            </a:pPr>
            <a:r>
              <a:rPr lang="en-US" sz="1050" dirty="0">
                <a:latin typeface="Microsoft Sans Serif"/>
              </a:rPr>
              <a:t>BPT SHOWING/ DONE AS PER SPM GRAPH</a:t>
            </a:r>
          </a:p>
        </p:txBody>
      </p:sp>
      <p:sp>
        <p:nvSpPr>
          <p:cNvPr id="12" name="Rectangle 11"/>
          <p:cNvSpPr/>
          <p:nvPr/>
        </p:nvSpPr>
        <p:spPr>
          <a:xfrm>
            <a:off x="7315200" y="6172200"/>
            <a:ext cx="1314726" cy="304800"/>
          </a:xfrm>
          <a:prstGeom prst="rect">
            <a:avLst/>
          </a:prstGeom>
        </p:spPr>
        <p:txBody>
          <a:bodyPr wrap="none" lIns="0" tIns="0" rIns="0" bIns="0"/>
          <a:lstStyle/>
          <a:p>
            <a:pPr eaLnBrk="1" fontAlgn="auto" hangingPunct="1">
              <a:spcBef>
                <a:spcPts val="0"/>
              </a:spcBef>
              <a:spcAft>
                <a:spcPts val="0"/>
              </a:spcAft>
              <a:defRPr/>
            </a:pPr>
            <a:r>
              <a:rPr lang="en-US" sz="1050" dirty="0">
                <a:latin typeface="Microsoft Sans Serif"/>
              </a:rPr>
              <a:t>Report checked by</a:t>
            </a:r>
          </a:p>
        </p:txBody>
      </p:sp>
      <p:sp>
        <p:nvSpPr>
          <p:cNvPr id="13" name="Rectangle 12"/>
          <p:cNvSpPr/>
          <p:nvPr/>
        </p:nvSpPr>
        <p:spPr>
          <a:xfrm>
            <a:off x="457200" y="6553200"/>
            <a:ext cx="1068431" cy="152400"/>
          </a:xfrm>
          <a:prstGeom prst="rect">
            <a:avLst/>
          </a:prstGeom>
        </p:spPr>
        <p:txBody>
          <a:bodyPr wrap="none" lIns="0" tIns="0" rIns="0" bIns="0"/>
          <a:lstStyle/>
          <a:p>
            <a:pPr eaLnBrk="1" fontAlgn="auto" hangingPunct="1">
              <a:spcBef>
                <a:spcPts val="3990"/>
              </a:spcBef>
              <a:spcAft>
                <a:spcPts val="0"/>
              </a:spcAft>
              <a:defRPr/>
            </a:pPr>
            <a:endParaRPr lang="en-US" sz="850" dirty="0">
              <a:solidFill>
                <a:srgbClr val="783F05"/>
              </a:solidFill>
              <a:latin typeface="Microsoft Sans Serif"/>
            </a:endParaRPr>
          </a:p>
        </p:txBody>
      </p:sp>
      <p:sp>
        <p:nvSpPr>
          <p:cNvPr id="14" name="Rectangle 13"/>
          <p:cNvSpPr/>
          <p:nvPr/>
        </p:nvSpPr>
        <p:spPr>
          <a:xfrm>
            <a:off x="7642059" y="6596306"/>
            <a:ext cx="916894" cy="99790"/>
          </a:xfrm>
          <a:prstGeom prst="rect">
            <a:avLst/>
          </a:prstGeom>
        </p:spPr>
        <p:txBody>
          <a:bodyPr wrap="none" lIns="0" tIns="0" rIns="0" bIns="0"/>
          <a:lstStyle/>
          <a:p>
            <a:pPr eaLnBrk="1" fontAlgn="auto" hangingPunct="1">
              <a:spcBef>
                <a:spcPts val="0"/>
              </a:spcBef>
              <a:spcAft>
                <a:spcPts val="0"/>
              </a:spcAft>
              <a:defRPr/>
            </a:pPr>
            <a:endParaRPr lang="en-US" sz="850" dirty="0">
              <a:solidFill>
                <a:srgbClr val="783F05"/>
              </a:solidFill>
              <a:latin typeface="Microsoft Sans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8600" y="2286000"/>
            <a:ext cx="8686800" cy="3429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971800"/>
            <a:ext cx="3180614" cy="707886"/>
          </a:xfrm>
          <a:prstGeom prst="rect">
            <a:avLst/>
          </a:prstGeom>
        </p:spPr>
        <p:txBody>
          <a:bodyPr wrap="none">
            <a:spAutoFit/>
          </a:bodyPr>
          <a:lstStyle/>
          <a:p>
            <a:r>
              <a:rPr lang="en-US" sz="4000" b="1" i="1" dirty="0" smtClean="0">
                <a:solidFill>
                  <a:srgbClr val="0070C0"/>
                </a:solidFill>
              </a:rPr>
              <a:t>CASE </a:t>
            </a:r>
            <a:r>
              <a:rPr lang="en-US" sz="4000" b="1" i="1" dirty="0" smtClean="0">
                <a:solidFill>
                  <a:srgbClr val="0070C0"/>
                </a:solidFill>
              </a:rPr>
              <a:t>STUDY-3</a:t>
            </a:r>
            <a:endParaRPr lang="en-US" sz="4000" b="1" i="1" dirty="0">
              <a:solidFill>
                <a:srgbClr val="0070C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3211</TotalTime>
  <Words>1509</Words>
  <Application>Microsoft Office PowerPoint</Application>
  <PresentationFormat>On-screen Show (4:3)</PresentationFormat>
  <Paragraphs>430</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ELECTRIC TRAINING CENTRE GHAZIABAD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निष्कर्ष           स्पीडोमीटर के data analysis के पश्चात् यह संज्ञान में आया है कि निम्न बिन्दुओ पर ध्यान देकर ड्राइविंग तकनीक में सुधर किया जा सकता है वह गाड़ियों का सुरक्षित संचालन किया जा सकता है स्पीडोमीटर डाटा के अनुसार निम्न लिखित बिन्दुओ पर ध्यान देना आवश्यक है |   LATE BRAKING ;-A) लोको पायलट को गाड़ी सञ्चालन के दौरान सिग्नल का संकेत एक पीला मिलने पर कोचिंग गाडी एवं खाली मालगाड़ी में गाडी कि गति अधिकतम 50 KMPH तथा भरी हुई मालगाड़ी की गति 30 kmph से अधिक नहीं होनी चाहिए।  B) लोको पायलट द्वारा गाड़ी की  गति  रुकने के स्थान  से 10 METER पहले 10 kmph से अधिक नहीं होनी चाहिए।   </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PRINCIPAL_ETC_GZB</dc:creator>
  <cp:lastModifiedBy>PRINCIPAL_ETC_GZB</cp:lastModifiedBy>
  <cp:revision>52</cp:revision>
  <dcterms:created xsi:type="dcterms:W3CDTF">2024-12-21T05:37:46Z</dcterms:created>
  <dcterms:modified xsi:type="dcterms:W3CDTF">2024-12-31T07:21:27Z</dcterms:modified>
</cp:coreProperties>
</file>